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image47.jpg" ContentType="image/jpe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media/image52.jpg" ContentType="image/jpeg"/>
  <Override PartName="/ppt/notesSlides/notesSlide8.xml" ContentType="application/vnd.openxmlformats-officedocument.presentationml.notesSlide+xml"/>
  <Override PartName="/ppt/media/image54.jpg" ContentType="image/jpeg"/>
  <Override PartName="/ppt/notesSlides/notesSlide9.xml" ContentType="application/vnd.openxmlformats-officedocument.presentationml.notesSlide+xml"/>
  <Override PartName="/ppt/media/image56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notesMasterIdLst>
    <p:notesMasterId r:id="rId85"/>
  </p:notesMasterIdLst>
  <p:sldIdLst>
    <p:sldId id="351" r:id="rId3"/>
    <p:sldId id="352" r:id="rId4"/>
    <p:sldId id="256" r:id="rId5"/>
    <p:sldId id="257" r:id="rId6"/>
    <p:sldId id="333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334" r:id="rId16"/>
    <p:sldId id="266" r:id="rId17"/>
    <p:sldId id="267" r:id="rId18"/>
    <p:sldId id="336" r:id="rId19"/>
    <p:sldId id="339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338" r:id="rId28"/>
    <p:sldId id="275" r:id="rId29"/>
    <p:sldId id="341" r:id="rId30"/>
    <p:sldId id="276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342" r:id="rId40"/>
    <p:sldId id="287" r:id="rId41"/>
    <p:sldId id="343" r:id="rId42"/>
    <p:sldId id="289" r:id="rId43"/>
    <p:sldId id="347" r:id="rId44"/>
    <p:sldId id="344" r:id="rId45"/>
    <p:sldId id="291" r:id="rId46"/>
    <p:sldId id="345" r:id="rId47"/>
    <p:sldId id="292" r:id="rId48"/>
    <p:sldId id="294" r:id="rId49"/>
    <p:sldId id="346" r:id="rId50"/>
    <p:sldId id="295" r:id="rId51"/>
    <p:sldId id="349" r:id="rId52"/>
    <p:sldId id="296" r:id="rId53"/>
    <p:sldId id="297" r:id="rId54"/>
    <p:sldId id="298" r:id="rId55"/>
    <p:sldId id="299" r:id="rId56"/>
    <p:sldId id="300" r:id="rId57"/>
    <p:sldId id="301" r:id="rId58"/>
    <p:sldId id="302" r:id="rId59"/>
    <p:sldId id="303" r:id="rId60"/>
    <p:sldId id="304" r:id="rId61"/>
    <p:sldId id="305" r:id="rId62"/>
    <p:sldId id="306" r:id="rId63"/>
    <p:sldId id="307" r:id="rId64"/>
    <p:sldId id="308" r:id="rId65"/>
    <p:sldId id="309" r:id="rId66"/>
    <p:sldId id="310" r:id="rId67"/>
    <p:sldId id="311" r:id="rId68"/>
    <p:sldId id="312" r:id="rId69"/>
    <p:sldId id="313" r:id="rId70"/>
    <p:sldId id="348" r:id="rId71"/>
    <p:sldId id="316" r:id="rId72"/>
    <p:sldId id="317" r:id="rId73"/>
    <p:sldId id="318" r:id="rId74"/>
    <p:sldId id="319" r:id="rId75"/>
    <p:sldId id="320" r:id="rId76"/>
    <p:sldId id="321" r:id="rId77"/>
    <p:sldId id="322" r:id="rId78"/>
    <p:sldId id="323" r:id="rId79"/>
    <p:sldId id="325" r:id="rId80"/>
    <p:sldId id="326" r:id="rId81"/>
    <p:sldId id="350" r:id="rId82"/>
    <p:sldId id="328" r:id="rId83"/>
    <p:sldId id="330" r:id="rId84"/>
  </p:sldIdLst>
  <p:sldSz cx="9144000" cy="6858000" type="screen4x3"/>
  <p:notesSz cx="9144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958" autoAdjust="0"/>
  </p:normalViewPr>
  <p:slideViewPr>
    <p:cSldViewPr>
      <p:cViewPr varScale="1">
        <p:scale>
          <a:sx n="106" d="100"/>
          <a:sy n="106" d="100"/>
        </p:scale>
        <p:origin x="1044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tableStyles" Target="tableStyles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viewProps" Target="viewProp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8D7BA1-9786-4B60-9D00-B32E2654E3A1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E96505-C749-4B31-A33E-8C2205D8EF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154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8254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31286" indent="-281264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25055" indent="-22501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75077" indent="-22501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25099" indent="-22501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475121" indent="-22501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25143" indent="-22501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375165" indent="-22501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25187" indent="-22501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738349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398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854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176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E96505-C749-4B31-A33E-8C2205D8EF31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138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8731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2492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547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hlink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F7F651-26D3-4947-9D2C-0FA13AC9D948}" type="datetime1">
              <a:rPr lang="en-US" smtClean="0"/>
              <a:t>1/9/2024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4D38CC-7F3E-D34A-BC30-5D617065A6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266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D0A34E0-D40D-0947-8588-F1C1B6B2BBED}" type="datetime1">
              <a:rPr lang="en-US" smtClean="0"/>
              <a:t>1/9/2024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4D38CC-7F3E-D34A-BC30-5D617065A6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756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911150-A3BE-FD43-9CC8-03B74069C7D7}" type="datetime1">
              <a:rPr lang="en-US" smtClean="0"/>
              <a:t>1/9/2024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4D38CC-7F3E-D34A-BC30-5D617065A6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0696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55F143-5CA4-8543-98E6-B0CE41FA3ED0}" type="datetime1">
              <a:rPr lang="en-US" smtClean="0"/>
              <a:t>1/9/2024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4D38CC-7F3E-D34A-BC30-5D617065A6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3296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374D68-C1AC-1245-8D2A-B7A291EF636E}" type="datetime1">
              <a:rPr lang="en-US" smtClean="0"/>
              <a:t>1/9/2024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4D38CC-7F3E-D34A-BC30-5D617065A6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8003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030051-EFFE-534C-99BC-9CA77E9374AD}" type="datetime1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4D38CC-7F3E-D34A-BC30-5D617065A6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2953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49A6CB-A639-F442-86AD-580C6168B94B}" type="datetime1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4D38CC-7F3E-D34A-BC30-5D617065A6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5488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0E4BC7A-CB12-3D46-98DC-737C87C050D9}" type="datetime1">
              <a:rPr lang="en-US" smtClean="0"/>
              <a:t>1/9/2024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056E5EC-501D-4643-93B6-9FCC258544F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568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hlink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10540" y="1597024"/>
            <a:ext cx="3276600" cy="37077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hlink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28600" y="381000"/>
            <a:ext cx="8686800" cy="6172200"/>
          </a:xfrm>
          <a:custGeom>
            <a:avLst/>
            <a:gdLst/>
            <a:ahLst/>
            <a:cxnLst/>
            <a:rect l="l" t="t" r="r" b="b"/>
            <a:pathLst>
              <a:path w="8686800" h="6172200">
                <a:moveTo>
                  <a:pt x="8358505" y="0"/>
                </a:moveTo>
                <a:lnTo>
                  <a:pt x="328295" y="0"/>
                </a:lnTo>
                <a:lnTo>
                  <a:pt x="279783" y="3558"/>
                </a:lnTo>
                <a:lnTo>
                  <a:pt x="233481" y="13896"/>
                </a:lnTo>
                <a:lnTo>
                  <a:pt x="189897" y="30505"/>
                </a:lnTo>
                <a:lnTo>
                  <a:pt x="149538" y="52879"/>
                </a:lnTo>
                <a:lnTo>
                  <a:pt x="112912" y="80510"/>
                </a:lnTo>
                <a:lnTo>
                  <a:pt x="80527" y="112891"/>
                </a:lnTo>
                <a:lnTo>
                  <a:pt x="52892" y="149515"/>
                </a:lnTo>
                <a:lnTo>
                  <a:pt x="30513" y="189875"/>
                </a:lnTo>
                <a:lnTo>
                  <a:pt x="13900" y="233463"/>
                </a:lnTo>
                <a:lnTo>
                  <a:pt x="3559" y="279772"/>
                </a:lnTo>
                <a:lnTo>
                  <a:pt x="0" y="328295"/>
                </a:lnTo>
                <a:lnTo>
                  <a:pt x="0" y="5843892"/>
                </a:lnTo>
                <a:lnTo>
                  <a:pt x="3559" y="5892406"/>
                </a:lnTo>
                <a:lnTo>
                  <a:pt x="13900" y="5938711"/>
                </a:lnTo>
                <a:lnTo>
                  <a:pt x="30513" y="5982297"/>
                </a:lnTo>
                <a:lnTo>
                  <a:pt x="52892" y="6022658"/>
                </a:lnTo>
                <a:lnTo>
                  <a:pt x="80527" y="6059285"/>
                </a:lnTo>
                <a:lnTo>
                  <a:pt x="112912" y="6091671"/>
                </a:lnTo>
                <a:lnTo>
                  <a:pt x="149538" y="6119307"/>
                </a:lnTo>
                <a:lnTo>
                  <a:pt x="189897" y="6141686"/>
                </a:lnTo>
                <a:lnTo>
                  <a:pt x="233481" y="6158299"/>
                </a:lnTo>
                <a:lnTo>
                  <a:pt x="279783" y="6168640"/>
                </a:lnTo>
                <a:lnTo>
                  <a:pt x="328295" y="6172200"/>
                </a:lnTo>
                <a:lnTo>
                  <a:pt x="8358505" y="6172200"/>
                </a:lnTo>
                <a:lnTo>
                  <a:pt x="8407027" y="6168640"/>
                </a:lnTo>
                <a:lnTo>
                  <a:pt x="8453336" y="6158299"/>
                </a:lnTo>
                <a:lnTo>
                  <a:pt x="8496924" y="6141686"/>
                </a:lnTo>
                <a:lnTo>
                  <a:pt x="8537284" y="6119307"/>
                </a:lnTo>
                <a:lnTo>
                  <a:pt x="8573908" y="6091671"/>
                </a:lnTo>
                <a:lnTo>
                  <a:pt x="8606289" y="6059285"/>
                </a:lnTo>
                <a:lnTo>
                  <a:pt x="8633920" y="6022658"/>
                </a:lnTo>
                <a:lnTo>
                  <a:pt x="8656294" y="5982297"/>
                </a:lnTo>
                <a:lnTo>
                  <a:pt x="8672903" y="5938711"/>
                </a:lnTo>
                <a:lnTo>
                  <a:pt x="8683241" y="5892406"/>
                </a:lnTo>
                <a:lnTo>
                  <a:pt x="8686800" y="5843892"/>
                </a:lnTo>
                <a:lnTo>
                  <a:pt x="8686800" y="328295"/>
                </a:lnTo>
                <a:lnTo>
                  <a:pt x="8683241" y="279772"/>
                </a:lnTo>
                <a:lnTo>
                  <a:pt x="8672903" y="233463"/>
                </a:lnTo>
                <a:lnTo>
                  <a:pt x="8656294" y="189875"/>
                </a:lnTo>
                <a:lnTo>
                  <a:pt x="8633920" y="149515"/>
                </a:lnTo>
                <a:lnTo>
                  <a:pt x="8606289" y="112891"/>
                </a:lnTo>
                <a:lnTo>
                  <a:pt x="8573908" y="80510"/>
                </a:lnTo>
                <a:lnTo>
                  <a:pt x="8537284" y="52879"/>
                </a:lnTo>
                <a:lnTo>
                  <a:pt x="8496924" y="30505"/>
                </a:lnTo>
                <a:lnTo>
                  <a:pt x="8453336" y="13896"/>
                </a:lnTo>
                <a:lnTo>
                  <a:pt x="8407027" y="3558"/>
                </a:lnTo>
                <a:lnTo>
                  <a:pt x="8358505" y="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228600" y="381000"/>
            <a:ext cx="8686800" cy="6172200"/>
          </a:xfrm>
          <a:custGeom>
            <a:avLst/>
            <a:gdLst/>
            <a:ahLst/>
            <a:cxnLst/>
            <a:rect l="l" t="t" r="r" b="b"/>
            <a:pathLst>
              <a:path w="8686800" h="6172200">
                <a:moveTo>
                  <a:pt x="0" y="328295"/>
                </a:moveTo>
                <a:lnTo>
                  <a:pt x="3559" y="279772"/>
                </a:lnTo>
                <a:lnTo>
                  <a:pt x="13900" y="233463"/>
                </a:lnTo>
                <a:lnTo>
                  <a:pt x="30513" y="189875"/>
                </a:lnTo>
                <a:lnTo>
                  <a:pt x="52892" y="149515"/>
                </a:lnTo>
                <a:lnTo>
                  <a:pt x="80527" y="112891"/>
                </a:lnTo>
                <a:lnTo>
                  <a:pt x="112912" y="80510"/>
                </a:lnTo>
                <a:lnTo>
                  <a:pt x="149538" y="52879"/>
                </a:lnTo>
                <a:lnTo>
                  <a:pt x="189897" y="30505"/>
                </a:lnTo>
                <a:lnTo>
                  <a:pt x="233481" y="13896"/>
                </a:lnTo>
                <a:lnTo>
                  <a:pt x="279783" y="3558"/>
                </a:lnTo>
                <a:lnTo>
                  <a:pt x="328295" y="0"/>
                </a:lnTo>
                <a:lnTo>
                  <a:pt x="8358505" y="0"/>
                </a:lnTo>
                <a:lnTo>
                  <a:pt x="8407027" y="3558"/>
                </a:lnTo>
                <a:lnTo>
                  <a:pt x="8453336" y="13896"/>
                </a:lnTo>
                <a:lnTo>
                  <a:pt x="8496924" y="30505"/>
                </a:lnTo>
                <a:lnTo>
                  <a:pt x="8537284" y="52879"/>
                </a:lnTo>
                <a:lnTo>
                  <a:pt x="8573908" y="80510"/>
                </a:lnTo>
                <a:lnTo>
                  <a:pt x="8606289" y="112891"/>
                </a:lnTo>
                <a:lnTo>
                  <a:pt x="8633920" y="149515"/>
                </a:lnTo>
                <a:lnTo>
                  <a:pt x="8656294" y="189875"/>
                </a:lnTo>
                <a:lnTo>
                  <a:pt x="8672903" y="233463"/>
                </a:lnTo>
                <a:lnTo>
                  <a:pt x="8683241" y="279772"/>
                </a:lnTo>
                <a:lnTo>
                  <a:pt x="8686800" y="328295"/>
                </a:lnTo>
                <a:lnTo>
                  <a:pt x="8686800" y="5843892"/>
                </a:lnTo>
                <a:lnTo>
                  <a:pt x="8683241" y="5892406"/>
                </a:lnTo>
                <a:lnTo>
                  <a:pt x="8672903" y="5938711"/>
                </a:lnTo>
                <a:lnTo>
                  <a:pt x="8656294" y="5982297"/>
                </a:lnTo>
                <a:lnTo>
                  <a:pt x="8633920" y="6022658"/>
                </a:lnTo>
                <a:lnTo>
                  <a:pt x="8606289" y="6059285"/>
                </a:lnTo>
                <a:lnTo>
                  <a:pt x="8573908" y="6091671"/>
                </a:lnTo>
                <a:lnTo>
                  <a:pt x="8537284" y="6119307"/>
                </a:lnTo>
                <a:lnTo>
                  <a:pt x="8496924" y="6141686"/>
                </a:lnTo>
                <a:lnTo>
                  <a:pt x="8453336" y="6158299"/>
                </a:lnTo>
                <a:lnTo>
                  <a:pt x="8407027" y="6168640"/>
                </a:lnTo>
                <a:lnTo>
                  <a:pt x="8358505" y="6172200"/>
                </a:lnTo>
                <a:lnTo>
                  <a:pt x="328295" y="6172200"/>
                </a:lnTo>
                <a:lnTo>
                  <a:pt x="279783" y="6168640"/>
                </a:lnTo>
                <a:lnTo>
                  <a:pt x="233481" y="6158299"/>
                </a:lnTo>
                <a:lnTo>
                  <a:pt x="189897" y="6141686"/>
                </a:lnTo>
                <a:lnTo>
                  <a:pt x="149538" y="6119307"/>
                </a:lnTo>
                <a:lnTo>
                  <a:pt x="112912" y="6091671"/>
                </a:lnTo>
                <a:lnTo>
                  <a:pt x="80527" y="6059285"/>
                </a:lnTo>
                <a:lnTo>
                  <a:pt x="52892" y="6022658"/>
                </a:lnTo>
                <a:lnTo>
                  <a:pt x="30513" y="5982297"/>
                </a:lnTo>
                <a:lnTo>
                  <a:pt x="13900" y="5938711"/>
                </a:lnTo>
                <a:lnTo>
                  <a:pt x="3559" y="5892406"/>
                </a:lnTo>
                <a:lnTo>
                  <a:pt x="0" y="5843892"/>
                </a:lnTo>
                <a:lnTo>
                  <a:pt x="0" y="328295"/>
                </a:lnTo>
                <a:close/>
              </a:path>
            </a:pathLst>
          </a:custGeom>
          <a:ln w="9144">
            <a:solidFill>
              <a:srgbClr val="C0C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7660" y="489204"/>
            <a:ext cx="8435340" cy="5530596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1372361" y="3886961"/>
            <a:ext cx="6400800" cy="2514600"/>
          </a:xfrm>
          <a:custGeom>
            <a:avLst/>
            <a:gdLst/>
            <a:ahLst/>
            <a:cxnLst/>
            <a:rect l="l" t="t" r="r" b="b"/>
            <a:pathLst>
              <a:path w="6400800" h="2514600">
                <a:moveTo>
                  <a:pt x="0" y="181610"/>
                </a:moveTo>
                <a:lnTo>
                  <a:pt x="6485" y="133320"/>
                </a:lnTo>
                <a:lnTo>
                  <a:pt x="24788" y="89934"/>
                </a:lnTo>
                <a:lnTo>
                  <a:pt x="53181" y="53181"/>
                </a:lnTo>
                <a:lnTo>
                  <a:pt x="89934" y="24788"/>
                </a:lnTo>
                <a:lnTo>
                  <a:pt x="133320" y="6485"/>
                </a:lnTo>
                <a:lnTo>
                  <a:pt x="181609" y="0"/>
                </a:lnTo>
                <a:lnTo>
                  <a:pt x="6219190" y="0"/>
                </a:lnTo>
                <a:lnTo>
                  <a:pt x="6267479" y="6485"/>
                </a:lnTo>
                <a:lnTo>
                  <a:pt x="6310865" y="24788"/>
                </a:lnTo>
                <a:lnTo>
                  <a:pt x="6347618" y="53181"/>
                </a:lnTo>
                <a:lnTo>
                  <a:pt x="6376011" y="89934"/>
                </a:lnTo>
                <a:lnTo>
                  <a:pt x="6394314" y="133320"/>
                </a:lnTo>
                <a:lnTo>
                  <a:pt x="6400799" y="181610"/>
                </a:lnTo>
                <a:lnTo>
                  <a:pt x="6400799" y="2333002"/>
                </a:lnTo>
                <a:lnTo>
                  <a:pt x="6394314" y="2381277"/>
                </a:lnTo>
                <a:lnTo>
                  <a:pt x="6376011" y="2424657"/>
                </a:lnTo>
                <a:lnTo>
                  <a:pt x="6347618" y="2461410"/>
                </a:lnTo>
                <a:lnTo>
                  <a:pt x="6310865" y="2489806"/>
                </a:lnTo>
                <a:lnTo>
                  <a:pt x="6267479" y="2508113"/>
                </a:lnTo>
                <a:lnTo>
                  <a:pt x="6219190" y="2514600"/>
                </a:lnTo>
                <a:lnTo>
                  <a:pt x="181609" y="2514600"/>
                </a:lnTo>
                <a:lnTo>
                  <a:pt x="133320" y="2508113"/>
                </a:lnTo>
                <a:lnTo>
                  <a:pt x="89934" y="2489806"/>
                </a:lnTo>
                <a:lnTo>
                  <a:pt x="53181" y="2461410"/>
                </a:lnTo>
                <a:lnTo>
                  <a:pt x="24788" y="2424657"/>
                </a:lnTo>
                <a:lnTo>
                  <a:pt x="6485" y="2381277"/>
                </a:lnTo>
                <a:lnTo>
                  <a:pt x="0" y="2333002"/>
                </a:lnTo>
                <a:lnTo>
                  <a:pt x="0" y="181610"/>
                </a:lnTo>
                <a:close/>
              </a:path>
            </a:pathLst>
          </a:custGeom>
          <a:ln w="50292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6383" y="786383"/>
            <a:ext cx="1499616" cy="1927860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98548" y="4270247"/>
            <a:ext cx="4978908" cy="1011935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98164" y="4818888"/>
            <a:ext cx="1978152" cy="101193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CE4F06-D7A5-8749-8DF1-0DAE0F70C599}" type="datetime1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4D38CC-7F3E-D34A-BC30-5D617065A6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188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E9DA06C-4CA9-0742-AFE7-5F020FD229DF}" type="datetime1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4D38CC-7F3E-D34A-BC30-5D617065A6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767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506A88-3CD9-8941-B86D-3A04E25525C3}" type="datetime1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4D38CC-7F3E-D34A-BC30-5D617065A6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281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62ABD-127F-8D4B-B899-138C779D359A}" type="datetime1">
              <a:rPr lang="en-US" smtClean="0"/>
              <a:t>1/9/2024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E4D38CC-7F3E-D34A-BC30-5D617065A6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7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" cy="0"/>
          </a:xfrm>
          <a:custGeom>
            <a:avLst/>
            <a:gdLst/>
            <a:ahLst/>
            <a:cxnLst/>
            <a:rect l="l" t="t" r="r" b="b"/>
            <a:pathLst>
              <a:path w="914400">
                <a:moveTo>
                  <a:pt x="0" y="0"/>
                </a:moveTo>
                <a:lnTo>
                  <a:pt x="914400" y="0"/>
                </a:lnTo>
              </a:path>
            </a:pathLst>
          </a:custGeom>
          <a:ln w="3175">
            <a:solidFill>
              <a:srgbClr val="FB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1440" y="211316"/>
            <a:ext cx="7961119" cy="1001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1368044"/>
            <a:ext cx="3904615" cy="3820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hlink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1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969" y="1747277"/>
            <a:ext cx="688774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686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3600" kern="1200">
          <a:solidFill>
            <a:srgbClr val="E054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509601"/>
        </a:buClr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D47310"/>
        </a:buClr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509601"/>
        </a:buClr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509601"/>
        </a:buClr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509601"/>
        </a:buClr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2649" y="3429000"/>
            <a:ext cx="7010400" cy="2585323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Literature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749673"/>
              </p:ext>
            </p:extLst>
          </p:nvPr>
        </p:nvGraphicFramePr>
        <p:xfrm>
          <a:off x="1972468" y="3962400"/>
          <a:ext cx="5199063" cy="41211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54592">
                  <a:extLst>
                    <a:ext uri="{9D8B030D-6E8A-4147-A177-3AD203B41FA5}">
                      <a16:colId xmlns:a16="http://schemas.microsoft.com/office/drawing/2014/main" val="1178486701"/>
                    </a:ext>
                  </a:extLst>
                </a:gridCol>
                <a:gridCol w="1435562">
                  <a:extLst>
                    <a:ext uri="{9D8B030D-6E8A-4147-A177-3AD203B41FA5}">
                      <a16:colId xmlns:a16="http://schemas.microsoft.com/office/drawing/2014/main" val="4112674297"/>
                    </a:ext>
                  </a:extLst>
                </a:gridCol>
                <a:gridCol w="1908909">
                  <a:extLst>
                    <a:ext uri="{9D8B030D-6E8A-4147-A177-3AD203B41FA5}">
                      <a16:colId xmlns:a16="http://schemas.microsoft.com/office/drawing/2014/main" val="456453623"/>
                    </a:ext>
                  </a:extLst>
                </a:gridCol>
              </a:tblGrid>
              <a:tr h="4121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200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Junqueira's Basic Histology Text and Atlas, 16e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Anthony L Mesher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McGraw Hill</a:t>
                      </a:r>
                      <a:r>
                        <a:rPr lang="sr-Latn-R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sr-Cyrl-C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1891883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631153"/>
              </p:ext>
            </p:extLst>
          </p:nvPr>
        </p:nvGraphicFramePr>
        <p:xfrm>
          <a:off x="1980766" y="4465955"/>
          <a:ext cx="5182465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48671">
                  <a:extLst>
                    <a:ext uri="{9D8B030D-6E8A-4147-A177-3AD203B41FA5}">
                      <a16:colId xmlns:a16="http://schemas.microsoft.com/office/drawing/2014/main" val="4109202775"/>
                    </a:ext>
                  </a:extLst>
                </a:gridCol>
                <a:gridCol w="1430979">
                  <a:extLst>
                    <a:ext uri="{9D8B030D-6E8A-4147-A177-3AD203B41FA5}">
                      <a16:colId xmlns:a16="http://schemas.microsoft.com/office/drawing/2014/main" val="468812989"/>
                    </a:ext>
                  </a:extLst>
                </a:gridCol>
                <a:gridCol w="1902815">
                  <a:extLst>
                    <a:ext uri="{9D8B030D-6E8A-4147-A177-3AD203B41FA5}">
                      <a16:colId xmlns:a16="http://schemas.microsoft.com/office/drawing/2014/main" val="1094238027"/>
                    </a:ext>
                  </a:extLst>
                </a:gridCol>
              </a:tblGrid>
              <a:tr h="4121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Histology: A Text and Atlas: With Correlated Cell and Molecular Biology</a:t>
                      </a:r>
                      <a:r>
                        <a:rPr lang="sr-Latn-R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6th edition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Michael Ross, Wojciech Pawlina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Lippincott Williams &amp; Wilkins, 2006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8461867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465397"/>
              </p:ext>
            </p:extLst>
          </p:nvPr>
        </p:nvGraphicFramePr>
        <p:xfrm>
          <a:off x="1972468" y="5301741"/>
          <a:ext cx="5190763" cy="41211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51631">
                  <a:extLst>
                    <a:ext uri="{9D8B030D-6E8A-4147-A177-3AD203B41FA5}">
                      <a16:colId xmlns:a16="http://schemas.microsoft.com/office/drawing/2014/main" val="3219746963"/>
                    </a:ext>
                  </a:extLst>
                </a:gridCol>
                <a:gridCol w="1433270">
                  <a:extLst>
                    <a:ext uri="{9D8B030D-6E8A-4147-A177-3AD203B41FA5}">
                      <a16:colId xmlns:a16="http://schemas.microsoft.com/office/drawing/2014/main" val="1661712274"/>
                    </a:ext>
                  </a:extLst>
                </a:gridCol>
                <a:gridCol w="1905862">
                  <a:extLst>
                    <a:ext uri="{9D8B030D-6E8A-4147-A177-3AD203B41FA5}">
                      <a16:colId xmlns:a16="http://schemas.microsoft.com/office/drawing/2014/main" val="347563114"/>
                    </a:ext>
                  </a:extLst>
                </a:gridCol>
              </a:tblGrid>
              <a:tr h="4121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Histology - An Essential Textbook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D.J. Lowrie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Thieme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2020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755012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33600" y="1466026"/>
            <a:ext cx="510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HISTOLOGY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59160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875572"/>
          </a:xfrm>
          <a:prstGeom prst="rect">
            <a:avLst/>
          </a:prstGeom>
        </p:spPr>
        <p:txBody>
          <a:bodyPr vert="horz" wrap="square" lIns="0" tIns="379424" rIns="0" bIns="0" rtlCol="0">
            <a:spAutoFit/>
          </a:bodyPr>
          <a:lstStyle/>
          <a:p>
            <a:pPr marL="603885">
              <a:lnSpc>
                <a:spcPct val="100000"/>
              </a:lnSpc>
              <a:spcBef>
                <a:spcPts val="105"/>
              </a:spcBef>
            </a:pPr>
            <a:r>
              <a:rPr lang="en-US" sz="3200" b="1" spc="-20" dirty="0"/>
              <a:t>Epithelial cell polarity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535940" y="1368044"/>
            <a:ext cx="3904615" cy="3037320"/>
          </a:xfrm>
          <a:prstGeom prst="rect">
            <a:avLst/>
          </a:prstGeom>
        </p:spPr>
        <p:txBody>
          <a:bodyPr vert="horz" wrap="square" lIns="0" tIns="213946" rIns="0" bIns="0" rtlCol="0">
            <a:spAutoFit/>
          </a:bodyPr>
          <a:lstStyle/>
          <a:p>
            <a:pPr marL="12065" marR="5080">
              <a:lnSpc>
                <a:spcPct val="150000"/>
              </a:lnSpc>
              <a:spcBef>
                <a:spcPts val="95"/>
              </a:spcBef>
              <a:tabLst>
                <a:tab pos="354965" algn="l"/>
              </a:tabLst>
            </a:pPr>
            <a:r>
              <a:rPr lang="en-US" sz="2000" dirty="0">
                <a:solidFill>
                  <a:srgbClr val="000000"/>
                </a:solidFill>
              </a:rPr>
              <a:t>The </a:t>
            </a:r>
            <a:r>
              <a:rPr lang="en-US" sz="2000" dirty="0" err="1">
                <a:solidFill>
                  <a:srgbClr val="000000"/>
                </a:solidFill>
              </a:rPr>
              <a:t>plasmalemma</a:t>
            </a:r>
            <a:r>
              <a:rPr lang="en-US" sz="2000" dirty="0">
                <a:solidFill>
                  <a:srgbClr val="000000"/>
                </a:solidFill>
              </a:rPr>
              <a:t> of epithelial cells is usually divided into</a:t>
            </a:r>
            <a:r>
              <a:rPr lang="en-US" sz="2000" dirty="0" smtClean="0">
                <a:solidFill>
                  <a:srgbClr val="000000"/>
                </a:solidFill>
              </a:rPr>
              <a:t>:</a:t>
            </a:r>
          </a:p>
          <a:p>
            <a:pPr marL="12065" marR="5080">
              <a:lnSpc>
                <a:spcPct val="150000"/>
              </a:lnSpc>
              <a:spcBef>
                <a:spcPts val="95"/>
              </a:spcBef>
              <a:tabLst>
                <a:tab pos="354965" algn="l"/>
              </a:tabLst>
            </a:pPr>
            <a:endParaRPr lang="en-US" sz="2000" dirty="0">
              <a:solidFill>
                <a:srgbClr val="000000"/>
              </a:solidFill>
            </a:endParaRPr>
          </a:p>
          <a:p>
            <a:pPr marL="354965" marR="5080" indent="-342900">
              <a:lnSpc>
                <a:spcPct val="150000"/>
              </a:lnSpc>
              <a:spcBef>
                <a:spcPts val="95"/>
              </a:spcBef>
              <a:buFont typeface="Wingdings" panose="05000000000000000000" pitchFamily="2" charset="2"/>
              <a:buChar char="q"/>
              <a:tabLst>
                <a:tab pos="354965" algn="l"/>
              </a:tabLst>
            </a:pPr>
            <a:r>
              <a:rPr lang="en-US" sz="2000" dirty="0">
                <a:solidFill>
                  <a:srgbClr val="FF0000"/>
                </a:solidFill>
              </a:rPr>
              <a:t>Apical</a:t>
            </a:r>
          </a:p>
          <a:p>
            <a:pPr marL="354965" marR="5080" indent="-342900">
              <a:lnSpc>
                <a:spcPct val="150000"/>
              </a:lnSpc>
              <a:spcBef>
                <a:spcPts val="95"/>
              </a:spcBef>
              <a:buFont typeface="Wingdings" panose="05000000000000000000" pitchFamily="2" charset="2"/>
              <a:buChar char="q"/>
              <a:tabLst>
                <a:tab pos="354965" algn="l"/>
              </a:tabLst>
            </a:pPr>
            <a:r>
              <a:rPr lang="en-US" sz="2000" dirty="0">
                <a:solidFill>
                  <a:srgbClr val="FF0000"/>
                </a:solidFill>
              </a:rPr>
              <a:t>Lateral</a:t>
            </a:r>
          </a:p>
          <a:p>
            <a:pPr marL="354965" marR="5080" indent="-342900">
              <a:lnSpc>
                <a:spcPct val="150000"/>
              </a:lnSpc>
              <a:spcBef>
                <a:spcPts val="95"/>
              </a:spcBef>
              <a:buFont typeface="Wingdings" panose="05000000000000000000" pitchFamily="2" charset="2"/>
              <a:buChar char="q"/>
              <a:tabLst>
                <a:tab pos="354965" algn="l"/>
              </a:tabLst>
            </a:pPr>
            <a:r>
              <a:rPr lang="en-US" sz="2000" dirty="0">
                <a:solidFill>
                  <a:srgbClr val="FF0000"/>
                </a:solidFill>
              </a:rPr>
              <a:t>Basal </a:t>
            </a:r>
            <a:r>
              <a:rPr lang="en-US" sz="2000" dirty="0" smtClean="0">
                <a:solidFill>
                  <a:srgbClr val="FF0000"/>
                </a:solidFill>
              </a:rPr>
              <a:t>domain</a:t>
            </a:r>
            <a:endParaRPr sz="2000" dirty="0">
              <a:solidFill>
                <a:srgbClr val="FF0000"/>
              </a:solidFill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9069" y="1298981"/>
            <a:ext cx="3686109" cy="5410196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3400" y="838200"/>
            <a:ext cx="7849870" cy="48546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6890">
              <a:lnSpc>
                <a:spcPct val="100000"/>
              </a:lnSpc>
              <a:spcBef>
                <a:spcPts val="100"/>
              </a:spcBef>
              <a:tabLst>
                <a:tab pos="4305935" algn="l"/>
              </a:tabLst>
            </a:pPr>
            <a:r>
              <a:rPr lang="en-US" sz="2000" i="1" u="sng" dirty="0" smtClean="0">
                <a:latin typeface="Arial"/>
                <a:cs typeface="Arial"/>
              </a:rPr>
              <a:t>Special features</a:t>
            </a:r>
            <a:endParaRPr sz="3200" i="1" u="sng" baseline="6313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660"/>
              </a:spcBef>
            </a:pPr>
            <a:endParaRPr sz="2000" dirty="0">
              <a:latin typeface="Arial"/>
              <a:cs typeface="Arial"/>
            </a:endParaRPr>
          </a:p>
          <a:p>
            <a:pPr marL="368300" marR="46355" indent="-342900">
              <a:lnSpc>
                <a:spcPct val="120000"/>
              </a:lnSpc>
              <a:buChar char="•"/>
              <a:tabLst>
                <a:tab pos="368300" algn="l"/>
              </a:tabLst>
            </a:pP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The </a:t>
            </a:r>
            <a:r>
              <a:rPr lang="en-US" sz="1600" dirty="0" err="1" smtClean="0">
                <a:solidFill>
                  <a:schemeClr val="tx1"/>
                </a:solidFill>
                <a:latin typeface="Arial"/>
                <a:cs typeface="Arial"/>
              </a:rPr>
              <a:t>plasmalemma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 of the apical domain contains a large amount of 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glycolipids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 and 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cholesterol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, 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ion channels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, as well as 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enzymes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 and 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carrier proteins 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involved in the transport of various substances.</a:t>
            </a:r>
          </a:p>
          <a:p>
            <a:pPr marL="368300" marR="46355" indent="-342900">
              <a:lnSpc>
                <a:spcPct val="120000"/>
              </a:lnSpc>
              <a:buChar char="•"/>
              <a:tabLst>
                <a:tab pos="368300" algn="l"/>
              </a:tabLst>
            </a:pP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In some epithelia, the surface is protected by outer coverings - </a:t>
            </a:r>
            <a:r>
              <a:rPr lang="en-US" sz="1600" dirty="0" err="1" smtClean="0">
                <a:solidFill>
                  <a:srgbClr val="FF0000"/>
                </a:solidFill>
                <a:latin typeface="Arial"/>
                <a:cs typeface="Arial"/>
              </a:rPr>
              <a:t>glycocalyx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 and mucus.</a:t>
            </a:r>
          </a:p>
          <a:p>
            <a:pPr marL="368300" marR="46355" indent="-342900">
              <a:lnSpc>
                <a:spcPct val="120000"/>
              </a:lnSpc>
              <a:buChar char="•"/>
              <a:tabLst>
                <a:tab pos="368300" algn="l"/>
              </a:tabLst>
            </a:pP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The apical domain is in contact with the luminal contents.</a:t>
            </a:r>
          </a:p>
          <a:p>
            <a:pPr marL="368300" marR="46355" indent="-342900">
              <a:lnSpc>
                <a:spcPct val="120000"/>
              </a:lnSpc>
              <a:buChar char="•"/>
              <a:tabLst>
                <a:tab pos="368300" algn="l"/>
              </a:tabLst>
            </a:pP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In order to perform their functions more efficiently, some epithelial cells have 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specializations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 on their surface, the number, size and structure of which depend on the function of the cell itself.</a:t>
            </a:r>
          </a:p>
          <a:p>
            <a:pPr marL="25400" marR="46355">
              <a:lnSpc>
                <a:spcPct val="120000"/>
              </a:lnSpc>
              <a:tabLst>
                <a:tab pos="368300" algn="l"/>
              </a:tabLst>
            </a:pP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The following features can be found on the apical section:</a:t>
            </a:r>
          </a:p>
          <a:p>
            <a:pPr marL="368300" marR="46355" indent="-342900">
              <a:lnSpc>
                <a:spcPct val="120000"/>
              </a:lnSpc>
              <a:buChar char="•"/>
              <a:tabLst>
                <a:tab pos="368300" algn="l"/>
              </a:tabLst>
            </a:pPr>
            <a:r>
              <a:rPr lang="en-US" sz="1600" dirty="0">
                <a:solidFill>
                  <a:srgbClr val="FF0000"/>
                </a:solidFill>
                <a:latin typeface="Arial"/>
                <a:cs typeface="Arial"/>
              </a:rPr>
              <a:t>M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icrovilli </a:t>
            </a:r>
          </a:p>
          <a:p>
            <a:pPr marL="368300" marR="46355" indent="-342900">
              <a:lnSpc>
                <a:spcPct val="120000"/>
              </a:lnSpc>
              <a:buChar char="•"/>
              <a:tabLst>
                <a:tab pos="368300" algn="l"/>
              </a:tabLst>
            </a:pPr>
            <a:r>
              <a:rPr lang="en-US" sz="1600" dirty="0" err="1" smtClean="0">
                <a:solidFill>
                  <a:srgbClr val="FF0000"/>
                </a:solidFill>
                <a:latin typeface="Arial"/>
                <a:cs typeface="Arial"/>
              </a:rPr>
              <a:t>Stereocilia</a:t>
            </a:r>
            <a:endParaRPr lang="en-US" sz="160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368300" marR="46355" indent="-342900">
              <a:lnSpc>
                <a:spcPct val="120000"/>
              </a:lnSpc>
              <a:buChar char="•"/>
              <a:tabLst>
                <a:tab pos="368300" algn="l"/>
              </a:tabLst>
            </a:pPr>
            <a:r>
              <a:rPr lang="en-US" sz="1600" dirty="0" err="1">
                <a:solidFill>
                  <a:srgbClr val="FF0000"/>
                </a:solidFill>
                <a:latin typeface="Arial"/>
                <a:cs typeface="Arial"/>
              </a:rPr>
              <a:t>K</a:t>
            </a:r>
            <a:r>
              <a:rPr lang="en-US" sz="1600" dirty="0" err="1" smtClean="0">
                <a:solidFill>
                  <a:srgbClr val="FF0000"/>
                </a:solidFill>
                <a:latin typeface="Arial"/>
                <a:cs typeface="Arial"/>
              </a:rPr>
              <a:t>inocilia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</a:p>
          <a:p>
            <a:pPr marL="368300" marR="46355" indent="-342900">
              <a:lnSpc>
                <a:spcPct val="120000"/>
              </a:lnSpc>
              <a:buChar char="•"/>
              <a:tabLst>
                <a:tab pos="368300" algn="l"/>
              </a:tabLst>
            </a:pP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Flagella</a:t>
            </a:r>
            <a:endParaRPr sz="16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3400" y="-47447"/>
            <a:ext cx="708025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800" b="1" baseline="-2604" dirty="0" smtClean="0">
                <a:solidFill>
                  <a:srgbClr val="1F1F1F"/>
                </a:solidFill>
                <a:latin typeface="Arial"/>
                <a:cs typeface="Arial"/>
              </a:rPr>
              <a:t>Apical domain </a:t>
            </a:r>
            <a:endParaRPr sz="3200" dirty="0"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875572"/>
          </a:xfrm>
          <a:prstGeom prst="rect">
            <a:avLst/>
          </a:prstGeom>
        </p:spPr>
        <p:txBody>
          <a:bodyPr vert="horz" wrap="square" lIns="0" tIns="379424" rIns="0" bIns="0" rtlCol="0">
            <a:spAutoFit/>
          </a:bodyPr>
          <a:lstStyle/>
          <a:p>
            <a:pPr marL="2831465" algn="just">
              <a:lnSpc>
                <a:spcPct val="100000"/>
              </a:lnSpc>
              <a:spcBef>
                <a:spcPts val="105"/>
              </a:spcBef>
            </a:pPr>
            <a:r>
              <a:rPr lang="en-US" sz="3200" b="1" spc="-10" dirty="0" smtClean="0">
                <a:latin typeface="Arial"/>
                <a:cs typeface="Arial"/>
              </a:rPr>
              <a:t>Microvilli and </a:t>
            </a:r>
            <a:r>
              <a:rPr lang="en-US" sz="3200" b="1" spc="-10" dirty="0" err="1" smtClean="0">
                <a:latin typeface="Arial"/>
                <a:cs typeface="Arial"/>
              </a:rPr>
              <a:t>stereocilia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711" y="1444244"/>
            <a:ext cx="4493489" cy="44976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Microvilli</a:t>
            </a:r>
            <a:r>
              <a:rPr lang="en-US" sz="1400" dirty="0" smtClean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are fine finger-like projections of the </a:t>
            </a:r>
            <a:r>
              <a:rPr lang="en-US" sz="1400" dirty="0" err="1" smtClean="0">
                <a:solidFill>
                  <a:schemeClr val="tx1"/>
                </a:solidFill>
                <a:latin typeface="Arial"/>
                <a:cs typeface="Arial"/>
              </a:rPr>
              <a:t>plasmalemma</a:t>
            </a: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 (in </a:t>
            </a:r>
            <a:r>
              <a:rPr lang="en-US" sz="1400" dirty="0" err="1" smtClean="0">
                <a:solidFill>
                  <a:schemeClr val="tx1"/>
                </a:solidFill>
                <a:latin typeface="Arial"/>
                <a:cs typeface="Arial"/>
              </a:rPr>
              <a:t>nephrocytes</a:t>
            </a: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: </a:t>
            </a:r>
            <a:r>
              <a:rPr lang="en-US" sz="1400" dirty="0" smtClean="0">
                <a:solidFill>
                  <a:srgbClr val="FF0000"/>
                </a:solidFill>
                <a:latin typeface="Arial"/>
                <a:cs typeface="Arial"/>
              </a:rPr>
              <a:t>brush border</a:t>
            </a: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; in enterocytes: </a:t>
            </a:r>
            <a:r>
              <a:rPr lang="en-US" sz="1400" dirty="0" smtClean="0">
                <a:solidFill>
                  <a:srgbClr val="FF0000"/>
                </a:solidFill>
                <a:latin typeface="Arial"/>
                <a:cs typeface="Arial"/>
              </a:rPr>
              <a:t>striated border</a:t>
            </a: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).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They are found on the apical (luminal) side of the epithelium of many cells, and are most pronounced in enterocytes and simple cuboidal epithelium of proximal renal tubules.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They increase the apical surface </a:t>
            </a:r>
            <a:r>
              <a:rPr lang="en-US" sz="1400" dirty="0" smtClean="0">
                <a:solidFill>
                  <a:srgbClr val="FF0000"/>
                </a:solidFill>
                <a:latin typeface="Arial"/>
                <a:cs typeface="Arial"/>
              </a:rPr>
              <a:t>30 times</a:t>
            </a: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They are 0.5-1 µm long.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On average, there are about </a:t>
            </a:r>
            <a:r>
              <a:rPr lang="en-US" sz="1400" dirty="0" smtClean="0">
                <a:solidFill>
                  <a:srgbClr val="FF0000"/>
                </a:solidFill>
                <a:latin typeface="Arial"/>
                <a:cs typeface="Arial"/>
              </a:rPr>
              <a:t>3000 microvilli per cell</a:t>
            </a: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endParaRPr lang="en-US" sz="140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4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Stereocilia</a:t>
            </a:r>
            <a:r>
              <a:rPr lang="en-US" sz="1400" dirty="0" smtClean="0">
                <a:solidFill>
                  <a:srgbClr val="FF0000"/>
                </a:solidFill>
                <a:latin typeface="Arial"/>
                <a:cs typeface="Arial"/>
              </a:rPr>
              <a:t> differ from microvilli mainly in length</a:t>
            </a: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400" dirty="0" err="1" smtClean="0">
                <a:solidFill>
                  <a:schemeClr val="tx1"/>
                </a:solidFill>
                <a:latin typeface="Arial"/>
                <a:cs typeface="Arial"/>
              </a:rPr>
              <a:t>Stereocilia</a:t>
            </a: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 are located on the </a:t>
            </a:r>
            <a:r>
              <a:rPr lang="en-US" sz="1400" dirty="0" err="1" smtClean="0">
                <a:solidFill>
                  <a:schemeClr val="tx1"/>
                </a:solidFill>
                <a:latin typeface="Arial"/>
                <a:cs typeface="Arial"/>
              </a:rPr>
              <a:t>lumenal</a:t>
            </a: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 surface of the cylindrical cells of the </a:t>
            </a:r>
            <a:r>
              <a:rPr lang="en-US" sz="1400" dirty="0" smtClean="0">
                <a:solidFill>
                  <a:srgbClr val="FF0000"/>
                </a:solidFill>
                <a:latin typeface="Arial"/>
                <a:cs typeface="Arial"/>
              </a:rPr>
              <a:t>male reproductive tract </a:t>
            </a: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(participating in the absorption of contents) and in the </a:t>
            </a:r>
            <a:r>
              <a:rPr lang="en-US" sz="1400" dirty="0" smtClean="0">
                <a:solidFill>
                  <a:srgbClr val="FF0000"/>
                </a:solidFill>
                <a:latin typeface="Arial"/>
                <a:cs typeface="Arial"/>
              </a:rPr>
              <a:t>vestibular</a:t>
            </a: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 and </a:t>
            </a:r>
            <a:r>
              <a:rPr lang="en-US" sz="1400" dirty="0" err="1" smtClean="0">
                <a:solidFill>
                  <a:srgbClr val="FF0000"/>
                </a:solidFill>
                <a:latin typeface="Arial"/>
                <a:cs typeface="Arial"/>
              </a:rPr>
              <a:t>audioreceptor</a:t>
            </a:r>
            <a:r>
              <a:rPr lang="en-US" sz="1400" dirty="0" smtClean="0">
                <a:solidFill>
                  <a:schemeClr val="tx1"/>
                </a:solidFill>
                <a:latin typeface="Arial"/>
                <a:cs typeface="Arial"/>
              </a:rPr>
              <a:t> cells of the inner ear (mechanoreceptors).</a:t>
            </a:r>
            <a:endParaRPr sz="1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914" y="1119439"/>
            <a:ext cx="3976810" cy="4956293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875578"/>
          </a:xfrm>
          <a:prstGeom prst="rect">
            <a:avLst/>
          </a:prstGeom>
        </p:spPr>
        <p:txBody>
          <a:bodyPr vert="horz" wrap="square" lIns="0" tIns="379430" rIns="0" bIns="0" rtlCol="0">
            <a:spAutoFit/>
          </a:bodyPr>
          <a:lstStyle/>
          <a:p>
            <a:pPr marL="2832100">
              <a:lnSpc>
                <a:spcPct val="100000"/>
              </a:lnSpc>
              <a:spcBef>
                <a:spcPts val="105"/>
              </a:spcBef>
            </a:pPr>
            <a:r>
              <a:rPr lang="en-US" sz="3200" b="1" spc="-10" dirty="0" smtClean="0">
                <a:latin typeface="Arial"/>
                <a:cs typeface="Arial"/>
              </a:rPr>
              <a:t>Microvilli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459035" y="4876800"/>
            <a:ext cx="3533775" cy="16748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1440">
              <a:lnSpc>
                <a:spcPct val="120000"/>
              </a:lnSpc>
              <a:spcBef>
                <a:spcPts val="100"/>
              </a:spcBef>
            </a:pPr>
            <a:r>
              <a:rPr lang="en-US" sz="1800" dirty="0" smtClean="0">
                <a:latin typeface="Arial"/>
                <a:cs typeface="Arial"/>
              </a:rPr>
              <a:t>A bundle of actin filaments and actin-binding proteins in the structure of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microvilli</a:t>
            </a:r>
            <a:r>
              <a:rPr lang="en-US" sz="1800" dirty="0" smtClean="0">
                <a:latin typeface="Arial"/>
                <a:cs typeface="Arial"/>
              </a:rPr>
              <a:t> and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stereocilia</a:t>
            </a:r>
            <a:r>
              <a:rPr lang="en-US" sz="1800" dirty="0" smtClean="0">
                <a:latin typeface="Arial"/>
                <a:cs typeface="Arial"/>
              </a:rPr>
              <a:t> enables their limited shortening and lengthening.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19200"/>
            <a:ext cx="5163760" cy="33165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9244" y="1371600"/>
            <a:ext cx="3353091" cy="2926334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6" y="1"/>
            <a:ext cx="5079998" cy="38099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362" y="3458113"/>
            <a:ext cx="4572638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4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0084" y="1524000"/>
            <a:ext cx="7783830" cy="35522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400050">
              <a:lnSpc>
                <a:spcPct val="125000"/>
              </a:lnSpc>
              <a:spcBef>
                <a:spcPts val="100"/>
              </a:spcBef>
              <a:buClr>
                <a:srgbClr val="0000FF"/>
              </a:buClr>
              <a:buSzPct val="80555"/>
              <a:tabLst>
                <a:tab pos="355600" algn="l"/>
              </a:tabLst>
            </a:pPr>
            <a:r>
              <a:rPr lang="en-US" sz="1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  <a:cs typeface="Tahoma"/>
              </a:rPr>
              <a:t>Kinocilia</a:t>
            </a:r>
            <a:r>
              <a:rPr lang="en-US" sz="1800" dirty="0" smtClean="0">
                <a:solidFill>
                  <a:srgbClr val="800080"/>
                </a:solidFill>
                <a:latin typeface="Tahoma"/>
                <a:cs typeface="Tahoma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are </a:t>
            </a:r>
            <a:r>
              <a:rPr lang="en-US" sz="1800" dirty="0" smtClean="0">
                <a:solidFill>
                  <a:srgbClr val="FF0000"/>
                </a:solidFill>
                <a:latin typeface="Tahoma"/>
                <a:cs typeface="Tahoma"/>
              </a:rPr>
              <a:t>motile specializations </a:t>
            </a: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of the apical domain of some cells such as:</a:t>
            </a:r>
          </a:p>
          <a:p>
            <a:pPr marL="355600" marR="400050" indent="-343535">
              <a:lnSpc>
                <a:spcPct val="125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355600" algn="l"/>
              </a:tabLst>
            </a:pP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Columnar cells of the </a:t>
            </a:r>
            <a:r>
              <a:rPr lang="en-US" sz="1800" dirty="0" smtClean="0">
                <a:solidFill>
                  <a:srgbClr val="FF0000"/>
                </a:solidFill>
                <a:latin typeface="Tahoma"/>
                <a:cs typeface="Tahoma"/>
              </a:rPr>
              <a:t>respiratory</a:t>
            </a: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 epithelium and cells in the </a:t>
            </a:r>
            <a:r>
              <a:rPr lang="sr-Latn-RS" dirty="0">
                <a:solidFill>
                  <a:srgbClr val="FF0000"/>
                </a:solidFill>
                <a:latin typeface="Tahoma"/>
                <a:cs typeface="Tahoma"/>
              </a:rPr>
              <a:t>F</a:t>
            </a:r>
            <a:r>
              <a:rPr lang="en-US" sz="1800" dirty="0" err="1" smtClean="0">
                <a:solidFill>
                  <a:srgbClr val="FF0000"/>
                </a:solidFill>
                <a:latin typeface="Tahoma"/>
                <a:cs typeface="Tahoma"/>
              </a:rPr>
              <a:t>allopian</a:t>
            </a:r>
            <a:r>
              <a:rPr lang="en-US" sz="1800" dirty="0" smtClean="0">
                <a:solidFill>
                  <a:srgbClr val="FF0000"/>
                </a:solidFill>
                <a:latin typeface="Tahoma"/>
                <a:cs typeface="Tahoma"/>
              </a:rPr>
              <a:t> tube </a:t>
            </a: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epithelium</a:t>
            </a:r>
          </a:p>
          <a:p>
            <a:pPr marL="355600" marR="400050" indent="-343535">
              <a:lnSpc>
                <a:spcPct val="125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355600" algn="l"/>
              </a:tabLst>
            </a:pP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The length of </a:t>
            </a:r>
            <a:r>
              <a:rPr lang="en-US" sz="1800" dirty="0" err="1" smtClean="0">
                <a:solidFill>
                  <a:schemeClr val="tx1"/>
                </a:solidFill>
                <a:latin typeface="Tahoma"/>
                <a:cs typeface="Tahoma"/>
              </a:rPr>
              <a:t>kinocilia</a:t>
            </a: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 is 7-10 </a:t>
            </a:r>
            <a:r>
              <a:rPr lang="sr-Latn-RS" sz="1800" dirty="0" smtClean="0">
                <a:solidFill>
                  <a:schemeClr val="tx1"/>
                </a:solidFill>
                <a:latin typeface="Tahoma"/>
                <a:cs typeface="Tahoma"/>
              </a:rPr>
              <a:t>micro</a:t>
            </a: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m</a:t>
            </a:r>
            <a:r>
              <a:rPr lang="sr-Latn-RS" sz="1800" dirty="0" smtClean="0">
                <a:solidFill>
                  <a:schemeClr val="tx1"/>
                </a:solidFill>
                <a:latin typeface="Tahoma"/>
                <a:cs typeface="Tahoma"/>
              </a:rPr>
              <a:t>eters</a:t>
            </a: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.</a:t>
            </a:r>
          </a:p>
          <a:p>
            <a:pPr marL="355600" marR="400050" indent="-343535">
              <a:lnSpc>
                <a:spcPct val="125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355600" algn="l"/>
              </a:tabLst>
            </a:pP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There are an average of </a:t>
            </a:r>
            <a:r>
              <a:rPr lang="sr-Latn-RS" sz="1800" dirty="0" smtClean="0">
                <a:solidFill>
                  <a:schemeClr val="tx1"/>
                </a:solidFill>
                <a:latin typeface="Tahoma"/>
                <a:cs typeface="Tahoma"/>
              </a:rPr>
              <a:t>250-</a:t>
            </a:r>
            <a:r>
              <a:rPr lang="en-US" sz="1800" dirty="0" smtClean="0">
                <a:solidFill>
                  <a:srgbClr val="FF0000"/>
                </a:solidFill>
                <a:latin typeface="Tahoma"/>
                <a:cs typeface="Tahoma"/>
              </a:rPr>
              <a:t>300 </a:t>
            </a:r>
            <a:r>
              <a:rPr lang="en-US" sz="1800" dirty="0" err="1" smtClean="0">
                <a:solidFill>
                  <a:srgbClr val="FF0000"/>
                </a:solidFill>
                <a:latin typeface="Tahoma"/>
                <a:cs typeface="Tahoma"/>
              </a:rPr>
              <a:t>kinocili</a:t>
            </a:r>
            <a:r>
              <a:rPr lang="sr-Latn-RS" sz="1800" dirty="0" smtClean="0">
                <a:solidFill>
                  <a:srgbClr val="FF0000"/>
                </a:solidFill>
                <a:latin typeface="Tahoma"/>
                <a:cs typeface="Tahoma"/>
              </a:rPr>
              <a:t>a</a:t>
            </a:r>
            <a:r>
              <a:rPr lang="en-US" sz="1800" dirty="0" smtClean="0">
                <a:solidFill>
                  <a:srgbClr val="FF0000"/>
                </a:solidFill>
                <a:latin typeface="Tahoma"/>
                <a:cs typeface="Tahoma"/>
              </a:rPr>
              <a:t> per cell</a:t>
            </a:r>
          </a:p>
          <a:p>
            <a:pPr marL="355600" marR="400050" indent="-343535">
              <a:lnSpc>
                <a:spcPct val="125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355600" algn="l"/>
              </a:tabLst>
            </a:pPr>
            <a:endParaRPr lang="en-US" sz="1800" dirty="0" smtClean="0">
              <a:solidFill>
                <a:schemeClr val="tx1"/>
              </a:solidFill>
              <a:latin typeface="Tahoma"/>
              <a:cs typeface="Tahoma"/>
            </a:endParaRPr>
          </a:p>
          <a:p>
            <a:pPr marL="12065" marR="400050">
              <a:lnSpc>
                <a:spcPct val="125000"/>
              </a:lnSpc>
              <a:spcBef>
                <a:spcPts val="100"/>
              </a:spcBef>
              <a:buClr>
                <a:srgbClr val="0000FF"/>
              </a:buClr>
              <a:buSzPct val="80555"/>
              <a:tabLst>
                <a:tab pos="355600" algn="l"/>
              </a:tabLst>
            </a:pPr>
            <a:r>
              <a:rPr lang="en-US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  <a:cs typeface="Tahoma"/>
              </a:rPr>
              <a:t>Flagella</a:t>
            </a: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 is similar in structure to </a:t>
            </a:r>
            <a:r>
              <a:rPr lang="en-US" sz="1800" dirty="0" err="1" smtClean="0">
                <a:solidFill>
                  <a:schemeClr val="tx1"/>
                </a:solidFill>
                <a:latin typeface="Tahoma"/>
                <a:cs typeface="Tahoma"/>
              </a:rPr>
              <a:t>kinocilia</a:t>
            </a: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, only </a:t>
            </a:r>
            <a:r>
              <a:rPr lang="en-US" sz="1800" dirty="0" smtClean="0">
                <a:solidFill>
                  <a:srgbClr val="FF0000"/>
                </a:solidFill>
                <a:latin typeface="Tahoma"/>
                <a:cs typeface="Tahoma"/>
              </a:rPr>
              <a:t>much longer.</a:t>
            </a:r>
            <a:endParaRPr lang="en-US" sz="1800" dirty="0" smtClean="0">
              <a:solidFill>
                <a:schemeClr val="tx1"/>
              </a:solidFill>
              <a:latin typeface="Tahoma"/>
              <a:cs typeface="Tahoma"/>
            </a:endParaRPr>
          </a:p>
          <a:p>
            <a:pPr marL="355600" marR="400050" indent="-343535">
              <a:lnSpc>
                <a:spcPct val="125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355600" algn="l"/>
              </a:tabLst>
            </a:pP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They are located in the tail of the </a:t>
            </a:r>
            <a:r>
              <a:rPr lang="en-US" sz="1800" dirty="0" smtClean="0">
                <a:solidFill>
                  <a:srgbClr val="FF0000"/>
                </a:solidFill>
                <a:latin typeface="Tahoma"/>
                <a:cs typeface="Tahoma"/>
              </a:rPr>
              <a:t>spermatozoa</a:t>
            </a: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, which provides mobility.</a:t>
            </a:r>
            <a:endParaRPr sz="1800" dirty="0">
              <a:solidFill>
                <a:schemeClr val="tx1"/>
              </a:solidFill>
              <a:latin typeface="Tahoma"/>
              <a:cs typeface="Tahom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675196"/>
          </a:xfrm>
          <a:prstGeom prst="rect">
            <a:avLst/>
          </a:prstGeom>
        </p:spPr>
        <p:txBody>
          <a:bodyPr vert="horz" wrap="square" lIns="0" tIns="180986" rIns="0" bIns="0" rtlCol="0">
            <a:spAutoFit/>
          </a:bodyPr>
          <a:lstStyle/>
          <a:p>
            <a:pPr marL="1850389" algn="l">
              <a:lnSpc>
                <a:spcPct val="100000"/>
              </a:lnSpc>
              <a:spcBef>
                <a:spcPts val="105"/>
              </a:spcBef>
            </a:pPr>
            <a:r>
              <a:rPr lang="en-US" sz="3200" b="1" dirty="0" smtClean="0">
                <a:latin typeface="Arial"/>
                <a:cs typeface="Arial"/>
              </a:rPr>
              <a:t>Cilia (</a:t>
            </a:r>
            <a:r>
              <a:rPr lang="en-US" sz="3200" b="1" dirty="0" err="1" smtClean="0">
                <a:latin typeface="Arial"/>
                <a:cs typeface="Arial"/>
              </a:rPr>
              <a:t>kinocilia</a:t>
            </a:r>
            <a:r>
              <a:rPr lang="en-US" sz="3200" b="1" dirty="0" smtClean="0">
                <a:latin typeface="Arial"/>
                <a:cs typeface="Arial"/>
              </a:rPr>
              <a:t>) and flagella</a:t>
            </a:r>
            <a:endParaRPr sz="3200" dirty="0"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71800" y="248285"/>
            <a:ext cx="236537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sr-Latn-RS" sz="3200" dirty="0" smtClean="0">
                <a:latin typeface="Arial"/>
                <a:cs typeface="Arial"/>
              </a:rPr>
              <a:t>Cilia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1194" y="1161884"/>
            <a:ext cx="4940935" cy="43857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marR="399415" indent="-285750">
              <a:lnSpc>
                <a:spcPct val="110900"/>
              </a:lnSpc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191770" algn="l"/>
              </a:tabLst>
            </a:pPr>
            <a:r>
              <a:rPr lang="en-US" sz="1800" dirty="0" smtClean="0">
                <a:latin typeface="Arial"/>
                <a:cs typeface="Arial"/>
              </a:rPr>
              <a:t>In the composition of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kinocilia</a:t>
            </a:r>
            <a:r>
              <a:rPr lang="en-US" sz="1800" dirty="0" smtClean="0">
                <a:latin typeface="Arial"/>
                <a:cs typeface="Arial"/>
              </a:rPr>
              <a:t> and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flagella</a:t>
            </a:r>
            <a:r>
              <a:rPr lang="en-US" sz="1800" dirty="0" smtClean="0">
                <a:latin typeface="Arial"/>
                <a:cs typeface="Arial"/>
              </a:rPr>
              <a:t>,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microtubules</a:t>
            </a:r>
            <a:r>
              <a:rPr lang="en-US" sz="1800" dirty="0" smtClean="0">
                <a:latin typeface="Arial"/>
                <a:cs typeface="Arial"/>
              </a:rPr>
              <a:t> are grouped in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9 peripheral pairs with one more centrally placed pair</a:t>
            </a:r>
            <a:r>
              <a:rPr lang="en-US" sz="1800" dirty="0" smtClean="0">
                <a:latin typeface="Arial"/>
                <a:cs typeface="Arial"/>
              </a:rPr>
              <a:t>.</a:t>
            </a:r>
          </a:p>
          <a:p>
            <a:pPr marL="298450" marR="399415" indent="-285750">
              <a:lnSpc>
                <a:spcPct val="110900"/>
              </a:lnSpc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191770" algn="l"/>
              </a:tabLst>
            </a:pPr>
            <a:r>
              <a:rPr lang="en-US" sz="1800" dirty="0" smtClean="0">
                <a:latin typeface="Arial"/>
                <a:cs typeface="Arial"/>
              </a:rPr>
              <a:t>The pairs are connected by the protein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nexin</a:t>
            </a:r>
            <a:r>
              <a:rPr lang="en-US" sz="1800" dirty="0" smtClean="0">
                <a:latin typeface="Arial"/>
                <a:cs typeface="Arial"/>
              </a:rPr>
              <a:t> and associated with the motor protein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dynein</a:t>
            </a:r>
          </a:p>
          <a:p>
            <a:pPr marL="12700" marR="399415" indent="179070">
              <a:lnSpc>
                <a:spcPct val="110900"/>
              </a:lnSpc>
              <a:spcBef>
                <a:spcPts val="100"/>
              </a:spcBef>
              <a:buChar char="*"/>
              <a:tabLst>
                <a:tab pos="191770" algn="l"/>
              </a:tabLst>
            </a:pPr>
            <a:endParaRPr lang="en-US" sz="1800" i="1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12700" marR="399415">
              <a:lnSpc>
                <a:spcPct val="110900"/>
              </a:lnSpc>
              <a:spcBef>
                <a:spcPts val="100"/>
              </a:spcBef>
              <a:tabLst>
                <a:tab pos="191770" algn="l"/>
              </a:tabLst>
            </a:pPr>
            <a:endParaRPr lang="en-US" sz="1800" i="1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12700" marR="399415">
              <a:lnSpc>
                <a:spcPct val="110900"/>
              </a:lnSpc>
              <a:spcBef>
                <a:spcPts val="100"/>
              </a:spcBef>
              <a:tabLst>
                <a:tab pos="191770" algn="l"/>
              </a:tabLst>
            </a:pPr>
            <a:r>
              <a:rPr lang="en-US" sz="1600" i="1" dirty="0" smtClean="0">
                <a:latin typeface="Arial"/>
                <a:cs typeface="Arial"/>
              </a:rPr>
              <a:t>Kartagener's syndrome</a:t>
            </a:r>
          </a:p>
          <a:p>
            <a:pPr marL="12700" marR="399415" indent="179070">
              <a:lnSpc>
                <a:spcPct val="110900"/>
              </a:lnSpc>
              <a:spcBef>
                <a:spcPts val="100"/>
              </a:spcBef>
              <a:buChar char="*"/>
              <a:tabLst>
                <a:tab pos="191770" algn="l"/>
              </a:tabLst>
            </a:pPr>
            <a:r>
              <a:rPr lang="en-US" sz="1200" i="1" dirty="0" smtClean="0">
                <a:latin typeface="Arial"/>
                <a:cs typeface="Arial"/>
              </a:rPr>
              <a:t>An autosomal recessive disease in which there is a defect or complete absence of dynein in </a:t>
            </a:r>
            <a:r>
              <a:rPr lang="en-US" sz="1200" i="1" dirty="0" err="1" smtClean="0">
                <a:latin typeface="Arial"/>
                <a:cs typeface="Arial"/>
              </a:rPr>
              <a:t>kinocilia</a:t>
            </a:r>
            <a:r>
              <a:rPr lang="en-US" sz="1200" i="1" dirty="0" smtClean="0">
                <a:latin typeface="Arial"/>
                <a:cs typeface="Arial"/>
              </a:rPr>
              <a:t> and flagella</a:t>
            </a:r>
          </a:p>
          <a:p>
            <a:pPr marL="12700" marR="399415" indent="179070">
              <a:lnSpc>
                <a:spcPct val="110900"/>
              </a:lnSpc>
              <a:spcBef>
                <a:spcPts val="100"/>
              </a:spcBef>
              <a:buChar char="*"/>
              <a:tabLst>
                <a:tab pos="191770" algn="l"/>
              </a:tabLst>
            </a:pPr>
            <a:r>
              <a:rPr lang="en-US" sz="1200" i="1" dirty="0" smtClean="0">
                <a:latin typeface="Arial"/>
                <a:cs typeface="Arial"/>
              </a:rPr>
              <a:t>Bronchiectasis and persistent respiratory infections</a:t>
            </a:r>
          </a:p>
          <a:p>
            <a:pPr marL="12700" marR="399415" indent="179070">
              <a:lnSpc>
                <a:spcPct val="110900"/>
              </a:lnSpc>
              <a:spcBef>
                <a:spcPts val="100"/>
              </a:spcBef>
              <a:buChar char="*"/>
              <a:tabLst>
                <a:tab pos="191770" algn="l"/>
              </a:tabLst>
            </a:pPr>
            <a:r>
              <a:rPr lang="en-US" sz="1200" i="1" dirty="0" smtClean="0">
                <a:latin typeface="Arial"/>
                <a:cs typeface="Arial"/>
              </a:rPr>
              <a:t>Sterility</a:t>
            </a:r>
          </a:p>
          <a:p>
            <a:pPr marL="12700" marR="399415" indent="179070">
              <a:lnSpc>
                <a:spcPct val="110900"/>
              </a:lnSpc>
              <a:spcBef>
                <a:spcPts val="100"/>
              </a:spcBef>
              <a:buChar char="*"/>
              <a:tabLst>
                <a:tab pos="191770" algn="l"/>
              </a:tabLst>
            </a:pPr>
            <a:r>
              <a:rPr lang="en-US" sz="1200" i="1" dirty="0" smtClean="0">
                <a:latin typeface="Arial"/>
                <a:cs typeface="Arial"/>
              </a:rPr>
              <a:t>Inversion of visceral organs (heart on the right and liver on the left)</a:t>
            </a:r>
            <a:endParaRPr sz="1100" i="1" dirty="0"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762000"/>
            <a:ext cx="2286604" cy="2343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201" y="3473395"/>
            <a:ext cx="4050680" cy="316715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13660" y="4191000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microtubules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F004_010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46" r="25475"/>
          <a:stretch/>
        </p:blipFill>
        <p:spPr bwMode="auto">
          <a:xfrm>
            <a:off x="381000" y="2020082"/>
            <a:ext cx="4343400" cy="415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457200" y="274638"/>
            <a:ext cx="8229600" cy="7363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E054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054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Cilia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E054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110967" y="1029643"/>
            <a:ext cx="88727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Cilia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09601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are longer and wider than microvilli.</a:t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</a:b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They move back and forth to propel fluid along the epithelial surface.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35626" y="6174951"/>
            <a:ext cx="88727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Cilia on respiratory epithelial cells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b="4659"/>
          <a:stretch/>
        </p:blipFill>
        <p:spPr>
          <a:xfrm>
            <a:off x="4724400" y="2133600"/>
            <a:ext cx="4118318" cy="402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07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1440" y="211316"/>
            <a:ext cx="7961119" cy="553998"/>
          </a:xfrm>
        </p:spPr>
        <p:txBody>
          <a:bodyPr/>
          <a:lstStyle/>
          <a:p>
            <a:r>
              <a:rPr lang="en-US" dirty="0" smtClean="0"/>
              <a:t>Cytoskeleton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19600" y="1143000"/>
            <a:ext cx="42672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 smtClean="0"/>
              <a:t>The cytoskeleton is a complex, dynamic network of interlinking protein filaments present in the cytoplasm of all </a:t>
            </a:r>
            <a:r>
              <a:rPr lang="sr-Latn-RS" sz="1600" dirty="0" smtClean="0"/>
              <a:t>human </a:t>
            </a:r>
            <a:r>
              <a:rPr lang="en-US" sz="1600" dirty="0" smtClean="0"/>
              <a:t>cells.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6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 smtClean="0"/>
              <a:t>It is composed of three main components: </a:t>
            </a:r>
            <a:r>
              <a:rPr lang="en-US" sz="1600" dirty="0" smtClean="0">
                <a:solidFill>
                  <a:srgbClr val="FF0000"/>
                </a:solidFill>
              </a:rPr>
              <a:t>microfilaments, intermediate filaments</a:t>
            </a:r>
            <a:r>
              <a:rPr lang="en-US" sz="1600" dirty="0" smtClean="0"/>
              <a:t>, and </a:t>
            </a:r>
            <a:r>
              <a:rPr lang="en-US" sz="1600" dirty="0" smtClean="0">
                <a:solidFill>
                  <a:srgbClr val="FF0000"/>
                </a:solidFill>
              </a:rPr>
              <a:t>microtubules</a:t>
            </a:r>
            <a:r>
              <a:rPr lang="en-US" sz="1600" dirty="0" smtClean="0"/>
              <a:t>, and these are all capable of rapid growth or disassembly depending on the cell's requirements.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6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/>
              <a:t>Its primary function is to give the cell its </a:t>
            </a:r>
            <a:r>
              <a:rPr lang="en-US" sz="1600" dirty="0">
                <a:solidFill>
                  <a:srgbClr val="FF0000"/>
                </a:solidFill>
              </a:rPr>
              <a:t>shape and mechanical resistance </a:t>
            </a:r>
            <a:r>
              <a:rPr lang="en-US" sz="1600" dirty="0"/>
              <a:t>to </a:t>
            </a:r>
            <a:r>
              <a:rPr lang="en-US" sz="1600" dirty="0" smtClean="0"/>
              <a:t>deformation.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6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/>
              <a:t>I</a:t>
            </a:r>
            <a:r>
              <a:rPr lang="en-US" sz="1600" dirty="0" smtClean="0"/>
              <a:t>t is involved in cell signaling pathways and in the uptake of extracellular material, the cytokinesis stage of cell division and in intracellular transport.</a:t>
            </a:r>
            <a:endParaRPr lang="en-US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00201"/>
            <a:ext cx="4270489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47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05200" y="1676400"/>
            <a:ext cx="5100955" cy="483876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850"/>
              </a:spcBef>
            </a:pPr>
            <a:endParaRPr sz="2200" dirty="0">
              <a:latin typeface="Arial"/>
              <a:cs typeface="Arial"/>
            </a:endParaRPr>
          </a:p>
          <a:p>
            <a:pPr marL="650240" marR="5080" indent="-120650">
              <a:lnSpc>
                <a:spcPct val="135000"/>
              </a:lnSpc>
              <a:buClr>
                <a:srgbClr val="C1C1C1"/>
              </a:buClr>
              <a:buChar char="•"/>
              <a:tabLst>
                <a:tab pos="650240" algn="l"/>
              </a:tabLst>
            </a:pPr>
            <a:r>
              <a:rPr lang="en-US" sz="1800" dirty="0" smtClean="0">
                <a:latin typeface="Arial"/>
                <a:cs typeface="Arial"/>
              </a:rPr>
              <a:t>Structures that enables cellular adhesion</a:t>
            </a:r>
          </a:p>
          <a:p>
            <a:pPr marL="650240" marR="5080" indent="-120650">
              <a:lnSpc>
                <a:spcPct val="135000"/>
              </a:lnSpc>
              <a:buClr>
                <a:srgbClr val="C1C1C1"/>
              </a:buClr>
              <a:buChar char="•"/>
              <a:tabLst>
                <a:tab pos="650240" algn="l"/>
              </a:tabLst>
            </a:pPr>
            <a:r>
              <a:rPr lang="en-US" sz="1800" dirty="0" smtClean="0">
                <a:latin typeface="Arial"/>
                <a:cs typeface="Arial"/>
              </a:rPr>
              <a:t>Adhesion molecules are </a:t>
            </a:r>
            <a:r>
              <a:rPr lang="sr-Latn-RS" sz="1800" dirty="0" smtClean="0">
                <a:latin typeface="Arial"/>
                <a:cs typeface="Arial"/>
              </a:rPr>
              <a:t>mainly </a:t>
            </a:r>
            <a:r>
              <a:rPr lang="en-US" sz="1800" dirty="0" smtClean="0">
                <a:latin typeface="Arial"/>
                <a:cs typeface="Arial"/>
              </a:rPr>
              <a:t>present on the lateral domain, which joints cells to each other or to components of the extracellular matrix.</a:t>
            </a:r>
          </a:p>
          <a:p>
            <a:pPr marL="650240" marR="5080" indent="-120650">
              <a:lnSpc>
                <a:spcPct val="135000"/>
              </a:lnSpc>
              <a:buClr>
                <a:srgbClr val="C1C1C1"/>
              </a:buClr>
              <a:buChar char="•"/>
              <a:tabLst>
                <a:tab pos="650240" algn="l"/>
              </a:tabLst>
            </a:pPr>
            <a:endParaRPr lang="en-US" sz="1800" dirty="0" smtClean="0">
              <a:latin typeface="Arial"/>
              <a:cs typeface="Arial"/>
            </a:endParaRPr>
          </a:p>
          <a:p>
            <a:pPr marL="650240" marR="5080" indent="-120650">
              <a:lnSpc>
                <a:spcPct val="135000"/>
              </a:lnSpc>
              <a:buClr>
                <a:srgbClr val="C1C1C1"/>
              </a:buClr>
              <a:buChar char="•"/>
              <a:tabLst>
                <a:tab pos="650240" algn="l"/>
              </a:tabLst>
            </a:pPr>
            <a:r>
              <a:rPr lang="en-US" sz="1800" dirty="0" smtClean="0">
                <a:latin typeface="Arial"/>
                <a:cs typeface="Arial"/>
              </a:rPr>
              <a:t>There are three types of intercellular junctions:</a:t>
            </a:r>
          </a:p>
          <a:p>
            <a:pPr marL="650240" marR="5080" indent="-120650">
              <a:lnSpc>
                <a:spcPct val="135000"/>
              </a:lnSpc>
              <a:buClr>
                <a:srgbClr val="C1C1C1"/>
              </a:buClr>
              <a:buChar char="•"/>
              <a:tabLst>
                <a:tab pos="650240" algn="l"/>
              </a:tabLst>
            </a:pPr>
            <a:endParaRPr lang="en-US" sz="1800" dirty="0" smtClean="0">
              <a:latin typeface="Arial"/>
              <a:cs typeface="Arial"/>
            </a:endParaRPr>
          </a:p>
          <a:p>
            <a:pPr marL="815340" marR="5080" indent="-285750">
              <a:lnSpc>
                <a:spcPct val="135000"/>
              </a:lnSpc>
              <a:buClr>
                <a:srgbClr val="C1C1C1"/>
              </a:buClr>
              <a:buFont typeface="Wingdings" panose="05000000000000000000" pitchFamily="2" charset="2"/>
              <a:buChar char="q"/>
              <a:tabLst>
                <a:tab pos="65024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Tight (occluding)</a:t>
            </a:r>
          </a:p>
          <a:p>
            <a:pPr marL="815340" marR="5080" indent="-285750">
              <a:lnSpc>
                <a:spcPct val="135000"/>
              </a:lnSpc>
              <a:buClr>
                <a:srgbClr val="C1C1C1"/>
              </a:buClr>
              <a:buFont typeface="Wingdings" panose="05000000000000000000" pitchFamily="2" charset="2"/>
              <a:buChar char="q"/>
              <a:tabLst>
                <a:tab pos="65024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Adherent (anchoring)</a:t>
            </a:r>
          </a:p>
          <a:p>
            <a:pPr marL="815340" marR="5080" indent="-285750">
              <a:lnSpc>
                <a:spcPct val="135000"/>
              </a:lnSpc>
              <a:buClr>
                <a:srgbClr val="C1C1C1"/>
              </a:buClr>
              <a:buFont typeface="Wingdings" panose="05000000000000000000" pitchFamily="2" charset="2"/>
              <a:buChar char="q"/>
              <a:tabLst>
                <a:tab pos="65024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Gap junctions (communicating)</a:t>
            </a:r>
            <a:endParaRPr sz="18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04800" y="154142"/>
            <a:ext cx="8526780" cy="918210"/>
          </a:xfrm>
          <a:custGeom>
            <a:avLst/>
            <a:gdLst/>
            <a:ahLst/>
            <a:cxnLst/>
            <a:rect l="l" t="t" r="r" b="b"/>
            <a:pathLst>
              <a:path w="8526780" h="918210">
                <a:moveTo>
                  <a:pt x="0" y="64668"/>
                </a:moveTo>
                <a:lnTo>
                  <a:pt x="36778" y="26471"/>
                </a:lnTo>
                <a:lnTo>
                  <a:pt x="78042" y="12474"/>
                </a:lnTo>
                <a:lnTo>
                  <a:pt x="130370" y="3295"/>
                </a:lnTo>
                <a:lnTo>
                  <a:pt x="190621" y="0"/>
                </a:lnTo>
                <a:lnTo>
                  <a:pt x="8335848" y="0"/>
                </a:lnTo>
                <a:lnTo>
                  <a:pt x="8396095" y="3295"/>
                </a:lnTo>
                <a:lnTo>
                  <a:pt x="8448421" y="12474"/>
                </a:lnTo>
                <a:lnTo>
                  <a:pt x="8489684" y="26471"/>
                </a:lnTo>
                <a:lnTo>
                  <a:pt x="8526462" y="64668"/>
                </a:lnTo>
                <a:lnTo>
                  <a:pt x="8526462" y="853097"/>
                </a:lnTo>
                <a:lnTo>
                  <a:pt x="8489684" y="891288"/>
                </a:lnTo>
                <a:lnTo>
                  <a:pt x="8448421" y="905287"/>
                </a:lnTo>
                <a:lnTo>
                  <a:pt x="8396095" y="914468"/>
                </a:lnTo>
                <a:lnTo>
                  <a:pt x="8335848" y="917765"/>
                </a:lnTo>
                <a:lnTo>
                  <a:pt x="190621" y="917765"/>
                </a:lnTo>
                <a:lnTo>
                  <a:pt x="130370" y="914468"/>
                </a:lnTo>
                <a:lnTo>
                  <a:pt x="78042" y="905287"/>
                </a:lnTo>
                <a:lnTo>
                  <a:pt x="36778" y="891288"/>
                </a:lnTo>
                <a:lnTo>
                  <a:pt x="0" y="853097"/>
                </a:lnTo>
                <a:lnTo>
                  <a:pt x="0" y="64668"/>
                </a:lnTo>
                <a:close/>
              </a:path>
            </a:pathLst>
          </a:custGeom>
          <a:ln w="9525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1" y="1752600"/>
            <a:ext cx="3665388" cy="453581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753632" y="237348"/>
            <a:ext cx="3206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600" b="1" spc="-1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Cell junctions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2649" y="3429000"/>
            <a:ext cx="7010400" cy="2585323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Literature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972468" y="5301741"/>
          <a:ext cx="5190763" cy="41211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51631">
                  <a:extLst>
                    <a:ext uri="{9D8B030D-6E8A-4147-A177-3AD203B41FA5}">
                      <a16:colId xmlns:a16="http://schemas.microsoft.com/office/drawing/2014/main" val="3219746963"/>
                    </a:ext>
                  </a:extLst>
                </a:gridCol>
                <a:gridCol w="1433270">
                  <a:extLst>
                    <a:ext uri="{9D8B030D-6E8A-4147-A177-3AD203B41FA5}">
                      <a16:colId xmlns:a16="http://schemas.microsoft.com/office/drawing/2014/main" val="1661712274"/>
                    </a:ext>
                  </a:extLst>
                </a:gridCol>
                <a:gridCol w="1905862">
                  <a:extLst>
                    <a:ext uri="{9D8B030D-6E8A-4147-A177-3AD203B41FA5}">
                      <a16:colId xmlns:a16="http://schemas.microsoft.com/office/drawing/2014/main" val="347563114"/>
                    </a:ext>
                  </a:extLst>
                </a:gridCol>
              </a:tblGrid>
              <a:tr h="4121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Histology - An Essential Textbook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D.J. Lowrie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Thieme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2020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755012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33600" y="1466026"/>
            <a:ext cx="510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HISTOLOGY</a:t>
            </a:r>
          </a:p>
        </p:txBody>
      </p:sp>
    </p:spTree>
    <p:extLst>
      <p:ext uri="{BB962C8B-B14F-4D97-AF65-F5344CB8AC3E}">
        <p14:creationId xmlns:p14="http://schemas.microsoft.com/office/powerpoint/2010/main" val="36547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4000" y="128892"/>
            <a:ext cx="5346700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44780">
              <a:lnSpc>
                <a:spcPct val="100000"/>
              </a:lnSpc>
              <a:spcBef>
                <a:spcPts val="100"/>
              </a:spcBef>
            </a:pPr>
            <a:r>
              <a:rPr lang="en-US" sz="3200" b="1" dirty="0" smtClean="0">
                <a:latin typeface="Arial"/>
                <a:cs typeface="Arial"/>
              </a:rPr>
              <a:t>Tight (occluding) junction</a:t>
            </a:r>
            <a:br>
              <a:rPr lang="en-US" sz="3200" b="1" dirty="0" smtClean="0">
                <a:latin typeface="Arial"/>
                <a:cs typeface="Arial"/>
              </a:rPr>
            </a:b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403557" y="1108106"/>
            <a:ext cx="5469255" cy="54655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6550" marR="790575" indent="-285750">
              <a:lnSpc>
                <a:spcPct val="130000"/>
              </a:lnSpc>
              <a:spcBef>
                <a:spcPts val="100"/>
              </a:spcBef>
              <a:buSzPct val="88888"/>
              <a:buFont typeface="Wingdings" panose="05000000000000000000" pitchFamily="2" charset="2"/>
              <a:buChar char="q"/>
              <a:tabLst>
                <a:tab pos="227329" algn="l"/>
              </a:tabLst>
            </a:pPr>
            <a:r>
              <a:rPr lang="en-US" sz="1800" dirty="0" smtClean="0">
                <a:latin typeface="Arial"/>
                <a:cs typeface="Arial"/>
              </a:rPr>
              <a:t>It is present only in epithelial cells and is permeable only to small molecules.</a:t>
            </a:r>
          </a:p>
          <a:p>
            <a:pPr marL="336550" marR="790575" indent="-285750">
              <a:lnSpc>
                <a:spcPct val="130000"/>
              </a:lnSpc>
              <a:spcBef>
                <a:spcPts val="100"/>
              </a:spcBef>
              <a:buSzPct val="88888"/>
              <a:buFont typeface="Wingdings" panose="05000000000000000000" pitchFamily="2" charset="2"/>
              <a:buChar char="q"/>
              <a:tabLst>
                <a:tab pos="227329" algn="l"/>
              </a:tabLst>
            </a:pPr>
            <a:r>
              <a:rPr lang="en-US" sz="1800" dirty="0" smtClean="0">
                <a:latin typeface="Arial"/>
                <a:cs typeface="Arial"/>
              </a:rPr>
              <a:t>Connects the actin filaments of neighboring cells by means of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claudin</a:t>
            </a:r>
            <a:r>
              <a:rPr lang="en-US" sz="1800" dirty="0" smtClean="0">
                <a:latin typeface="Arial"/>
                <a:cs typeface="Arial"/>
              </a:rPr>
              <a:t> and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occludin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sz="1800" dirty="0" smtClean="0">
                <a:latin typeface="Arial"/>
                <a:cs typeface="Arial"/>
              </a:rPr>
              <a:t>proteins.</a:t>
            </a:r>
          </a:p>
          <a:p>
            <a:pPr marL="336550" marR="790575" indent="-285750">
              <a:lnSpc>
                <a:spcPct val="130000"/>
              </a:lnSpc>
              <a:spcBef>
                <a:spcPts val="100"/>
              </a:spcBef>
              <a:buSzPct val="88888"/>
              <a:buFont typeface="Wingdings" panose="05000000000000000000" pitchFamily="2" charset="2"/>
              <a:buChar char="q"/>
              <a:tabLst>
                <a:tab pos="227329" algn="l"/>
              </a:tabLst>
            </a:pPr>
            <a:r>
              <a:rPr lang="en-US" sz="1800" dirty="0" smtClean="0">
                <a:latin typeface="Arial"/>
                <a:cs typeface="Arial"/>
              </a:rPr>
              <a:t>Prevents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paracellular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 transport</a:t>
            </a:r>
            <a:r>
              <a:rPr lang="en-US" sz="1800" dirty="0" smtClean="0">
                <a:latin typeface="Arial"/>
                <a:cs typeface="Arial"/>
              </a:rPr>
              <a:t>.</a:t>
            </a:r>
          </a:p>
          <a:p>
            <a:pPr marL="336550" marR="790575" indent="-285750">
              <a:lnSpc>
                <a:spcPct val="130000"/>
              </a:lnSpc>
              <a:spcBef>
                <a:spcPts val="100"/>
              </a:spcBef>
              <a:buSzPct val="88888"/>
              <a:buFont typeface="Wingdings" panose="05000000000000000000" pitchFamily="2" charset="2"/>
              <a:buChar char="q"/>
              <a:tabLst>
                <a:tab pos="227329" algn="l"/>
              </a:tabLst>
            </a:pPr>
            <a:r>
              <a:rPr lang="en-US" sz="1800" dirty="0" smtClean="0">
                <a:latin typeface="Arial"/>
                <a:cs typeface="Arial"/>
              </a:rPr>
              <a:t>Prevents the transfer of proteins and lipids from the apical cell membrane to the basolateral domain and vice versa maintaining polarity.</a:t>
            </a:r>
          </a:p>
          <a:p>
            <a:pPr marL="336550" marR="790575" indent="-285750">
              <a:lnSpc>
                <a:spcPct val="130000"/>
              </a:lnSpc>
              <a:spcBef>
                <a:spcPts val="100"/>
              </a:spcBef>
              <a:buSzPct val="88888"/>
              <a:buFont typeface="Wingdings" panose="05000000000000000000" pitchFamily="2" charset="2"/>
              <a:buChar char="q"/>
              <a:tabLst>
                <a:tab pos="227329" algn="l"/>
              </a:tabLst>
            </a:pPr>
            <a:r>
              <a:rPr lang="en-US" sz="1800" dirty="0" smtClean="0">
                <a:latin typeface="Arial"/>
                <a:cs typeface="Arial"/>
              </a:rPr>
              <a:t>Permeability for individual ions varies in different epithelia. In the epithelium of the small intestine, 10,000 times higher for sodium ions than in the </a:t>
            </a:r>
            <a:r>
              <a:rPr lang="en-US" dirty="0" smtClean="0">
                <a:latin typeface="Arial"/>
                <a:cs typeface="Arial"/>
              </a:rPr>
              <a:t>epithelium</a:t>
            </a:r>
            <a:r>
              <a:rPr lang="en-US" sz="1800" dirty="0" smtClean="0">
                <a:latin typeface="Arial"/>
                <a:cs typeface="Arial"/>
              </a:rPr>
              <a:t> of the urinary bladder.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2861" t="9119" r="25622" b="3338"/>
          <a:stretch/>
        </p:blipFill>
        <p:spPr>
          <a:xfrm>
            <a:off x="84422" y="1676400"/>
            <a:ext cx="3319135" cy="3733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3400" y="19050"/>
            <a:ext cx="7961119" cy="875578"/>
          </a:xfrm>
          <a:prstGeom prst="rect">
            <a:avLst/>
          </a:prstGeom>
        </p:spPr>
        <p:txBody>
          <a:bodyPr vert="horz" wrap="square" lIns="0" tIns="379430" rIns="0" bIns="0" rtlCol="0">
            <a:spAutoFit/>
          </a:bodyPr>
          <a:lstStyle/>
          <a:p>
            <a:pPr marL="1941830">
              <a:lnSpc>
                <a:spcPct val="100000"/>
              </a:lnSpc>
              <a:spcBef>
                <a:spcPts val="105"/>
              </a:spcBef>
            </a:pPr>
            <a:r>
              <a:rPr lang="en-US" sz="3200" b="1" dirty="0" smtClean="0">
                <a:latin typeface="Arial"/>
                <a:cs typeface="Arial"/>
              </a:rPr>
              <a:t>Adherent junctions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4800" y="1384795"/>
            <a:ext cx="4876800" cy="33412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985519">
              <a:lnSpc>
                <a:spcPct val="118900"/>
              </a:lnSpc>
              <a:spcBef>
                <a:spcPts val="120"/>
              </a:spcBef>
            </a:pPr>
            <a:r>
              <a:rPr lang="en-US" sz="1600" dirty="0" smtClean="0">
                <a:latin typeface="Arial"/>
                <a:cs typeface="Arial"/>
              </a:rPr>
              <a:t>Adherent junctions joints 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actin</a:t>
            </a:r>
            <a:r>
              <a:rPr lang="en-US" sz="1600" dirty="0" smtClean="0">
                <a:latin typeface="Arial"/>
                <a:cs typeface="Arial"/>
              </a:rPr>
              <a:t> or 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intermediate filaments </a:t>
            </a:r>
            <a:r>
              <a:rPr lang="en-US" sz="1600" dirty="0" smtClean="0">
                <a:latin typeface="Arial"/>
                <a:cs typeface="Arial"/>
              </a:rPr>
              <a:t>of neighboring cells by means of </a:t>
            </a:r>
            <a:r>
              <a:rPr lang="en-US" sz="1600" dirty="0" err="1" smtClean="0">
                <a:solidFill>
                  <a:srgbClr val="FF0000"/>
                </a:solidFill>
                <a:latin typeface="Arial"/>
                <a:cs typeface="Arial"/>
              </a:rPr>
              <a:t>cadherins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 or </a:t>
            </a:r>
            <a:r>
              <a:rPr lang="en-US" sz="1600" dirty="0" err="1" smtClean="0">
                <a:solidFill>
                  <a:srgbClr val="FF0000"/>
                </a:solidFill>
                <a:latin typeface="Arial"/>
                <a:cs typeface="Arial"/>
              </a:rPr>
              <a:t>integrins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.</a:t>
            </a:r>
          </a:p>
          <a:p>
            <a:pPr marL="12700" marR="985519">
              <a:lnSpc>
                <a:spcPct val="118900"/>
              </a:lnSpc>
              <a:spcBef>
                <a:spcPts val="120"/>
              </a:spcBef>
            </a:pPr>
            <a:endParaRPr lang="en-US" sz="1600" dirty="0" smtClean="0">
              <a:latin typeface="Arial"/>
              <a:cs typeface="Arial"/>
            </a:endParaRPr>
          </a:p>
          <a:p>
            <a:pPr marL="12700" marR="985519">
              <a:lnSpc>
                <a:spcPct val="118900"/>
              </a:lnSpc>
              <a:spcBef>
                <a:spcPts val="120"/>
              </a:spcBef>
            </a:pPr>
            <a:r>
              <a:rPr lang="en-US" sz="1600" dirty="0" smtClean="0">
                <a:latin typeface="Arial"/>
                <a:cs typeface="Arial"/>
              </a:rPr>
              <a:t>Adherent joints include the following types:</a:t>
            </a:r>
          </a:p>
          <a:p>
            <a:pPr marL="12700" marR="985519">
              <a:lnSpc>
                <a:spcPct val="118900"/>
              </a:lnSpc>
              <a:spcBef>
                <a:spcPts val="120"/>
              </a:spcBef>
            </a:pPr>
            <a:endParaRPr lang="en-US" sz="1600" dirty="0" smtClean="0">
              <a:latin typeface="Arial"/>
              <a:cs typeface="Arial"/>
            </a:endParaRPr>
          </a:p>
          <a:p>
            <a:pPr marL="298450" marR="985519" indent="-285750">
              <a:lnSpc>
                <a:spcPct val="118900"/>
              </a:lnSpc>
              <a:spcBef>
                <a:spcPts val="120"/>
              </a:spcBef>
              <a:buFont typeface="Wingdings" panose="05000000000000000000" pitchFamily="2" charset="2"/>
              <a:buChar char="q"/>
            </a:pP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Zonula </a:t>
            </a:r>
            <a:r>
              <a:rPr lang="en-US" sz="1600" dirty="0" err="1" smtClean="0">
                <a:solidFill>
                  <a:srgbClr val="FF0000"/>
                </a:solidFill>
                <a:latin typeface="Arial"/>
                <a:cs typeface="Arial"/>
              </a:rPr>
              <a:t>adherens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 (belt desmosome)</a:t>
            </a:r>
          </a:p>
          <a:p>
            <a:pPr marL="298450" marR="985519" indent="-285750">
              <a:lnSpc>
                <a:spcPct val="118900"/>
              </a:lnSpc>
              <a:spcBef>
                <a:spcPts val="120"/>
              </a:spcBef>
              <a:buFont typeface="Wingdings" panose="05000000000000000000" pitchFamily="2" charset="2"/>
              <a:buChar char="q"/>
            </a:pP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Fascia </a:t>
            </a:r>
            <a:r>
              <a:rPr lang="en-US" sz="1600" dirty="0" err="1" smtClean="0">
                <a:solidFill>
                  <a:srgbClr val="FF0000"/>
                </a:solidFill>
                <a:latin typeface="Arial"/>
                <a:cs typeface="Arial"/>
              </a:rPr>
              <a:t>adherens</a:t>
            </a:r>
            <a:endParaRPr lang="en-US" sz="160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298450" marR="985519" indent="-285750" algn="l">
              <a:lnSpc>
                <a:spcPct val="118900"/>
              </a:lnSpc>
              <a:spcBef>
                <a:spcPts val="120"/>
              </a:spcBef>
              <a:buFont typeface="Wingdings" panose="05000000000000000000" pitchFamily="2" charset="2"/>
              <a:buChar char="q"/>
            </a:pP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Macula </a:t>
            </a:r>
            <a:r>
              <a:rPr lang="en-US" sz="1600" dirty="0" err="1" smtClean="0">
                <a:solidFill>
                  <a:srgbClr val="FF0000"/>
                </a:solidFill>
                <a:latin typeface="Arial"/>
                <a:cs typeface="Arial"/>
              </a:rPr>
              <a:t>adherens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 (desmosome)</a:t>
            </a:r>
          </a:p>
          <a:p>
            <a:pPr marL="298450" marR="985519" indent="-285750" algn="l">
              <a:lnSpc>
                <a:spcPct val="118900"/>
              </a:lnSpc>
              <a:spcBef>
                <a:spcPts val="120"/>
              </a:spcBef>
              <a:buFont typeface="Wingdings" panose="05000000000000000000" pitchFamily="2" charset="2"/>
              <a:buChar char="q"/>
            </a:pPr>
            <a:r>
              <a:rPr lang="en-US" sz="1600" dirty="0" err="1" smtClean="0">
                <a:solidFill>
                  <a:srgbClr val="FF0000"/>
                </a:solidFill>
                <a:latin typeface="Arial"/>
                <a:cs typeface="Arial"/>
              </a:rPr>
              <a:t>Hemidesmosome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</a:p>
          <a:p>
            <a:pPr marL="298450" marR="985519" indent="-285750" algn="l">
              <a:lnSpc>
                <a:spcPct val="118900"/>
              </a:lnSpc>
              <a:spcBef>
                <a:spcPts val="120"/>
              </a:spcBef>
              <a:buFont typeface="Wingdings" panose="05000000000000000000" pitchFamily="2" charset="2"/>
              <a:buChar char="q"/>
            </a:pP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Focal adhesion</a:t>
            </a:r>
            <a:endParaRPr sz="16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9882" y="1384795"/>
            <a:ext cx="4805610" cy="4025405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675196"/>
          </a:xfrm>
          <a:prstGeom prst="rect">
            <a:avLst/>
          </a:prstGeom>
        </p:spPr>
        <p:txBody>
          <a:bodyPr vert="horz" wrap="square" lIns="0" tIns="180986" rIns="0" bIns="0" rtlCol="0">
            <a:spAutoFit/>
          </a:bodyPr>
          <a:lstStyle/>
          <a:p>
            <a:pPr marL="1941830">
              <a:lnSpc>
                <a:spcPct val="100000"/>
              </a:lnSpc>
              <a:spcBef>
                <a:spcPts val="105"/>
              </a:spcBef>
            </a:pPr>
            <a:r>
              <a:rPr lang="en-US" sz="3200" b="1" dirty="0" smtClean="0">
                <a:latin typeface="Arial"/>
                <a:cs typeface="Arial"/>
              </a:rPr>
              <a:t>Adherent junctions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57200" y="1524000"/>
            <a:ext cx="1698625" cy="857250"/>
          </a:xfrm>
          <a:custGeom>
            <a:avLst/>
            <a:gdLst/>
            <a:ahLst/>
            <a:cxnLst/>
            <a:rect l="l" t="t" r="r" b="b"/>
            <a:pathLst>
              <a:path w="1698625" h="857250">
                <a:moveTo>
                  <a:pt x="1698625" y="0"/>
                </a:moveTo>
                <a:lnTo>
                  <a:pt x="0" y="0"/>
                </a:lnTo>
                <a:lnTo>
                  <a:pt x="0" y="857250"/>
                </a:lnTo>
                <a:lnTo>
                  <a:pt x="1698625" y="857250"/>
                </a:lnTo>
                <a:lnTo>
                  <a:pt x="1698625" y="0"/>
                </a:lnTo>
                <a:close/>
              </a:path>
            </a:pathLst>
          </a:custGeom>
          <a:solidFill>
            <a:srgbClr val="1737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25815" y="1836858"/>
            <a:ext cx="797719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1400" b="1" spc="-20" dirty="0" smtClean="0">
                <a:solidFill>
                  <a:schemeClr val="bg1"/>
                </a:solidFill>
                <a:latin typeface="Arial"/>
                <a:cs typeface="Arial"/>
              </a:rPr>
              <a:t>Junction</a:t>
            </a:r>
            <a:endParaRPr sz="1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155825" y="1524000"/>
            <a:ext cx="2418080" cy="857250"/>
          </a:xfrm>
          <a:custGeom>
            <a:avLst/>
            <a:gdLst/>
            <a:ahLst/>
            <a:cxnLst/>
            <a:rect l="l" t="t" r="r" b="b"/>
            <a:pathLst>
              <a:path w="2418079" h="857250">
                <a:moveTo>
                  <a:pt x="2417762" y="0"/>
                </a:moveTo>
                <a:lnTo>
                  <a:pt x="0" y="0"/>
                </a:lnTo>
                <a:lnTo>
                  <a:pt x="0" y="857250"/>
                </a:lnTo>
                <a:lnTo>
                  <a:pt x="2417762" y="857250"/>
                </a:lnTo>
                <a:lnTo>
                  <a:pt x="2417762" y="0"/>
                </a:lnTo>
                <a:close/>
              </a:path>
            </a:pathLst>
          </a:custGeom>
          <a:solidFill>
            <a:srgbClr val="1737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808884" y="1792955"/>
            <a:ext cx="1207674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1400" b="1" dirty="0" smtClean="0">
                <a:solidFill>
                  <a:schemeClr val="bg1"/>
                </a:solidFill>
                <a:latin typeface="Arial"/>
                <a:cs typeface="Arial"/>
              </a:rPr>
              <a:t>Cytoskeleton</a:t>
            </a:r>
            <a:endParaRPr sz="1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573587" y="1524000"/>
            <a:ext cx="2168525" cy="857250"/>
          </a:xfrm>
          <a:custGeom>
            <a:avLst/>
            <a:gdLst/>
            <a:ahLst/>
            <a:cxnLst/>
            <a:rect l="l" t="t" r="r" b="b"/>
            <a:pathLst>
              <a:path w="2168525" h="857250">
                <a:moveTo>
                  <a:pt x="2168525" y="0"/>
                </a:moveTo>
                <a:lnTo>
                  <a:pt x="0" y="0"/>
                </a:lnTo>
                <a:lnTo>
                  <a:pt x="0" y="857250"/>
                </a:lnTo>
                <a:lnTo>
                  <a:pt x="2168525" y="857250"/>
                </a:lnTo>
                <a:lnTo>
                  <a:pt x="2168525" y="0"/>
                </a:lnTo>
                <a:close/>
              </a:path>
            </a:pathLst>
          </a:custGeom>
          <a:solidFill>
            <a:srgbClr val="17375E"/>
          </a:solidFill>
        </p:spPr>
        <p:txBody>
          <a:bodyPr wrap="square" lIns="0" tIns="0" rIns="0" bIns="0" rtlCol="0"/>
          <a:lstStyle/>
          <a:p>
            <a:pPr algn="ctr"/>
            <a:endParaRPr lang="en-US" sz="16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Transmembrane proteins</a:t>
            </a:r>
            <a:endParaRPr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826718" y="1720469"/>
            <a:ext cx="166116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9685">
              <a:lnSpc>
                <a:spcPct val="100000"/>
              </a:lnSpc>
              <a:spcBef>
                <a:spcPts val="105"/>
              </a:spcBef>
            </a:pPr>
            <a:endParaRPr sz="1400" dirty="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718998" y="1541463"/>
            <a:ext cx="2021205" cy="857250"/>
          </a:xfrm>
          <a:custGeom>
            <a:avLst/>
            <a:gdLst/>
            <a:ahLst/>
            <a:cxnLst/>
            <a:rect l="l" t="t" r="r" b="b"/>
            <a:pathLst>
              <a:path w="2021204" h="857250">
                <a:moveTo>
                  <a:pt x="2020887" y="0"/>
                </a:moveTo>
                <a:lnTo>
                  <a:pt x="0" y="0"/>
                </a:lnTo>
                <a:lnTo>
                  <a:pt x="0" y="857250"/>
                </a:lnTo>
                <a:lnTo>
                  <a:pt x="2020887" y="857250"/>
                </a:lnTo>
                <a:lnTo>
                  <a:pt x="2020887" y="0"/>
                </a:lnTo>
                <a:close/>
              </a:path>
            </a:pathLst>
          </a:custGeom>
          <a:solidFill>
            <a:srgbClr val="1737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921990" y="1720469"/>
            <a:ext cx="1661160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78740" algn="ctr">
              <a:lnSpc>
                <a:spcPct val="100000"/>
              </a:lnSpc>
              <a:spcBef>
                <a:spcPts val="105"/>
              </a:spcBef>
            </a:pPr>
            <a:r>
              <a:rPr lang="en-US" sz="1400" b="1" spc="-10" dirty="0" smtClean="0">
                <a:solidFill>
                  <a:schemeClr val="bg1"/>
                </a:solidFill>
                <a:latin typeface="Arial"/>
                <a:cs typeface="Arial"/>
              </a:rPr>
              <a:t>Intracellular proteins</a:t>
            </a:r>
            <a:endParaRPr sz="1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457200" y="2381250"/>
            <a:ext cx="8305800" cy="428999"/>
            <a:chOff x="457200" y="2381250"/>
            <a:chExt cx="8305800" cy="428999"/>
          </a:xfrm>
        </p:grpSpPr>
        <p:sp>
          <p:nvSpPr>
            <p:cNvPr id="26" name="object 26"/>
            <p:cNvSpPr/>
            <p:nvPr/>
          </p:nvSpPr>
          <p:spPr>
            <a:xfrm>
              <a:off x="457200" y="2381250"/>
              <a:ext cx="8305800" cy="381000"/>
            </a:xfrm>
            <a:custGeom>
              <a:avLst/>
              <a:gdLst/>
              <a:ahLst/>
              <a:cxnLst/>
              <a:rect l="l" t="t" r="r" b="b"/>
              <a:pathLst>
                <a:path w="8305800" h="381000">
                  <a:moveTo>
                    <a:pt x="8305800" y="0"/>
                  </a:moveTo>
                  <a:lnTo>
                    <a:pt x="0" y="0"/>
                  </a:lnTo>
                  <a:lnTo>
                    <a:pt x="0" y="381000"/>
                  </a:lnTo>
                  <a:lnTo>
                    <a:pt x="8305800" y="381000"/>
                  </a:lnTo>
                  <a:lnTo>
                    <a:pt x="8305800" y="0"/>
                  </a:lnTo>
                  <a:close/>
                </a:path>
              </a:pathLst>
            </a:custGeom>
            <a:solidFill>
              <a:srgbClr val="376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57008" y="2406389"/>
              <a:ext cx="303275" cy="403860"/>
            </a:xfrm>
            <a:prstGeom prst="rect">
              <a:avLst/>
            </a:prstGeom>
          </p:spPr>
        </p:pic>
      </p:grpSp>
      <p:sp>
        <p:nvSpPr>
          <p:cNvPr id="31" name="object 31"/>
          <p:cNvSpPr txBox="1"/>
          <p:nvPr/>
        </p:nvSpPr>
        <p:spPr>
          <a:xfrm>
            <a:off x="3700390" y="2462947"/>
            <a:ext cx="306451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1400" b="1" spc="-10" dirty="0" smtClean="0">
                <a:solidFill>
                  <a:srgbClr val="EEECE1"/>
                </a:solidFill>
                <a:latin typeface="Arial"/>
                <a:cs typeface="Arial"/>
              </a:rPr>
              <a:t>Lateral domain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83819" y="2896806"/>
            <a:ext cx="144335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034" marR="5080" indent="-13970">
              <a:lnSpc>
                <a:spcPct val="100000"/>
              </a:lnSpc>
              <a:spcBef>
                <a:spcPts val="105"/>
              </a:spcBef>
            </a:pPr>
            <a:r>
              <a:rPr sz="1400" b="1" i="1" dirty="0">
                <a:latin typeface="Arial"/>
                <a:cs typeface="Arial"/>
              </a:rPr>
              <a:t>Zonula</a:t>
            </a:r>
            <a:r>
              <a:rPr sz="1400" b="1" i="1" spc="-70" dirty="0">
                <a:latin typeface="Arial"/>
                <a:cs typeface="Arial"/>
              </a:rPr>
              <a:t> </a:t>
            </a:r>
            <a:r>
              <a:rPr sz="1400" b="1" i="1" spc="-10" dirty="0">
                <a:latin typeface="Arial"/>
                <a:cs typeface="Arial"/>
              </a:rPr>
              <a:t>adherens </a:t>
            </a:r>
            <a:r>
              <a:rPr sz="1400" b="1" i="1" dirty="0">
                <a:latin typeface="Arial"/>
                <a:cs typeface="Arial"/>
              </a:rPr>
              <a:t>Fascia</a:t>
            </a:r>
            <a:r>
              <a:rPr sz="1400" b="1" i="1" spc="-50" dirty="0">
                <a:latin typeface="Arial"/>
                <a:cs typeface="Arial"/>
              </a:rPr>
              <a:t> </a:t>
            </a:r>
            <a:r>
              <a:rPr sz="1400" b="1" i="1" spc="-10" dirty="0">
                <a:latin typeface="Arial"/>
                <a:cs typeface="Arial"/>
              </a:rPr>
              <a:t>adherens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2155825" y="2762250"/>
            <a:ext cx="2418080" cy="733425"/>
          </a:xfrm>
          <a:custGeom>
            <a:avLst/>
            <a:gdLst/>
            <a:ahLst/>
            <a:cxnLst/>
            <a:rect l="l" t="t" r="r" b="b"/>
            <a:pathLst>
              <a:path w="2418079" h="733425">
                <a:moveTo>
                  <a:pt x="2417762" y="0"/>
                </a:moveTo>
                <a:lnTo>
                  <a:pt x="0" y="0"/>
                </a:lnTo>
                <a:lnTo>
                  <a:pt x="0" y="733425"/>
                </a:lnTo>
                <a:lnTo>
                  <a:pt x="2417762" y="733425"/>
                </a:lnTo>
                <a:lnTo>
                  <a:pt x="24177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2411825" y="3003486"/>
            <a:ext cx="190500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sz="1400" b="1" dirty="0" smtClean="0">
                <a:solidFill>
                  <a:srgbClr val="006600"/>
                </a:solidFill>
                <a:latin typeface="Arial"/>
                <a:cs typeface="Arial"/>
              </a:rPr>
              <a:t>Actin</a:t>
            </a:r>
            <a:endParaRPr sz="1400" dirty="0">
              <a:latin typeface="Arial"/>
              <a:cs typeface="Arial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4573587" y="2762250"/>
            <a:ext cx="2168525" cy="733425"/>
            <a:chOff x="4573587" y="2762250"/>
            <a:chExt cx="2168525" cy="733425"/>
          </a:xfrm>
        </p:grpSpPr>
        <p:sp>
          <p:nvSpPr>
            <p:cNvPr id="36" name="object 36"/>
            <p:cNvSpPr/>
            <p:nvPr/>
          </p:nvSpPr>
          <p:spPr>
            <a:xfrm>
              <a:off x="4573587" y="2762250"/>
              <a:ext cx="2168525" cy="733425"/>
            </a:xfrm>
            <a:custGeom>
              <a:avLst/>
              <a:gdLst/>
              <a:ahLst/>
              <a:cxnLst/>
              <a:rect l="l" t="t" r="r" b="b"/>
              <a:pathLst>
                <a:path w="2168525" h="733425">
                  <a:moveTo>
                    <a:pt x="2168525" y="0"/>
                  </a:moveTo>
                  <a:lnTo>
                    <a:pt x="0" y="0"/>
                  </a:lnTo>
                  <a:lnTo>
                    <a:pt x="0" y="733425"/>
                  </a:lnTo>
                  <a:lnTo>
                    <a:pt x="2168525" y="733425"/>
                  </a:lnTo>
                  <a:lnTo>
                    <a:pt x="216852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81008" y="3070854"/>
              <a:ext cx="303275" cy="40385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55684" y="3101339"/>
              <a:ext cx="315467" cy="35051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257790" y="3101339"/>
              <a:ext cx="263651" cy="35051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308088" y="3101339"/>
              <a:ext cx="870203" cy="350519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49688" y="3070854"/>
              <a:ext cx="303275" cy="403859"/>
            </a:xfrm>
            <a:prstGeom prst="rect">
              <a:avLst/>
            </a:prstGeom>
          </p:spPr>
        </p:pic>
      </p:grpSp>
      <p:sp>
        <p:nvSpPr>
          <p:cNvPr id="42" name="object 42"/>
          <p:cNvSpPr txBox="1"/>
          <p:nvPr/>
        </p:nvSpPr>
        <p:spPr>
          <a:xfrm>
            <a:off x="5178774" y="2896806"/>
            <a:ext cx="95631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1400" b="1" spc="-10" dirty="0" err="1" smtClean="0">
                <a:solidFill>
                  <a:srgbClr val="3366FF"/>
                </a:solidFill>
                <a:latin typeface="Arial"/>
                <a:cs typeface="Arial"/>
              </a:rPr>
              <a:t>cadherins</a:t>
            </a:r>
            <a:endParaRPr sz="1400" dirty="0">
              <a:latin typeface="Arial"/>
              <a:cs typeface="Arial"/>
            </a:endParaRPr>
          </a:p>
          <a:p>
            <a:pPr marL="13970">
              <a:lnSpc>
                <a:spcPct val="100000"/>
              </a:lnSpc>
            </a:pPr>
            <a:r>
              <a:rPr sz="1400" spc="-10" dirty="0" smtClean="0">
                <a:latin typeface="Arial"/>
                <a:cs typeface="Arial"/>
              </a:rPr>
              <a:t>(</a:t>
            </a:r>
            <a:r>
              <a:rPr lang="en-US" sz="1200" spc="-10" dirty="0" smtClean="0">
                <a:latin typeface="Arial"/>
                <a:cs typeface="Arial"/>
              </a:rPr>
              <a:t>E-cadherin</a:t>
            </a:r>
            <a:r>
              <a:rPr sz="1400" spc="-10" dirty="0" smtClean="0">
                <a:latin typeface="Arial"/>
                <a:cs typeface="Arial"/>
              </a:rPr>
              <a:t>)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925196" y="2896806"/>
            <a:ext cx="1653539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23114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Arial"/>
                <a:cs typeface="Arial"/>
              </a:rPr>
              <a:t>α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-10" dirty="0" smtClean="0">
                <a:latin typeface="Arial"/>
                <a:cs typeface="Arial"/>
              </a:rPr>
              <a:t>β-</a:t>
            </a:r>
            <a:r>
              <a:rPr lang="en-US" sz="1400" spc="-10" dirty="0" err="1" smtClean="0">
                <a:latin typeface="Arial"/>
                <a:cs typeface="Arial"/>
              </a:rPr>
              <a:t>katenin</a:t>
            </a:r>
            <a:r>
              <a:rPr lang="en-US" sz="1400" spc="-10" dirty="0" smtClean="0">
                <a:latin typeface="Arial"/>
                <a:cs typeface="Arial"/>
              </a:rPr>
              <a:t>, vinculin,</a:t>
            </a:r>
            <a:r>
              <a:rPr sz="1400" spc="-45" dirty="0" smtClean="0">
                <a:latin typeface="Arial"/>
                <a:cs typeface="Arial"/>
              </a:rPr>
              <a:t> </a:t>
            </a:r>
            <a:r>
              <a:rPr sz="1400" spc="-10" dirty="0" smtClean="0">
                <a:latin typeface="Arial"/>
                <a:cs typeface="Arial"/>
              </a:rPr>
              <a:t>α-</a:t>
            </a:r>
            <a:r>
              <a:rPr lang="en-US" sz="1400" spc="-10" dirty="0" err="1" smtClean="0">
                <a:latin typeface="Arial"/>
                <a:cs typeface="Arial"/>
              </a:rPr>
              <a:t>actinin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73182" y="3700875"/>
            <a:ext cx="1466215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b="1" i="1" dirty="0">
                <a:latin typeface="Arial"/>
                <a:cs typeface="Arial"/>
              </a:rPr>
              <a:t>Macula</a:t>
            </a:r>
            <a:r>
              <a:rPr sz="1400" b="1" i="1" spc="-55" dirty="0">
                <a:latin typeface="Arial"/>
                <a:cs typeface="Arial"/>
              </a:rPr>
              <a:t> </a:t>
            </a:r>
            <a:r>
              <a:rPr sz="1400" b="1" i="1" spc="-10" dirty="0">
                <a:latin typeface="Arial"/>
                <a:cs typeface="Arial"/>
              </a:rPr>
              <a:t>adherens</a:t>
            </a:r>
            <a:endParaRPr sz="14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400" spc="-10" dirty="0" smtClean="0">
                <a:latin typeface="Arial"/>
                <a:cs typeface="Arial"/>
              </a:rPr>
              <a:t>(</a:t>
            </a:r>
            <a:r>
              <a:rPr lang="en-US" sz="1400" spc="-10" dirty="0" smtClean="0">
                <a:latin typeface="Arial"/>
                <a:cs typeface="Arial"/>
              </a:rPr>
              <a:t>desmosome</a:t>
            </a:r>
            <a:r>
              <a:rPr sz="1400" spc="-10" dirty="0" smtClean="0">
                <a:latin typeface="Arial"/>
                <a:cs typeface="Arial"/>
              </a:rPr>
              <a:t>)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623661" y="3700875"/>
            <a:ext cx="1481455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4950" marR="5080" indent="-222885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C00000"/>
                </a:solidFill>
                <a:latin typeface="Arial"/>
                <a:cs typeface="Arial"/>
              </a:rPr>
              <a:t>Интермедијарни филаменти</a:t>
            </a:r>
            <a:endParaRPr sz="140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710862" y="3700875"/>
            <a:ext cx="1892300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1400" b="1" spc="-10" dirty="0" err="1" smtClean="0">
                <a:solidFill>
                  <a:srgbClr val="3366FF"/>
                </a:solidFill>
                <a:latin typeface="Arial"/>
                <a:cs typeface="Arial"/>
              </a:rPr>
              <a:t>cadherins</a:t>
            </a:r>
            <a:endParaRPr sz="14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400" spc="-10" dirty="0" smtClean="0">
                <a:latin typeface="Arial"/>
                <a:cs typeface="Arial"/>
              </a:rPr>
              <a:t>(</a:t>
            </a:r>
            <a:r>
              <a:rPr lang="en-US" sz="1200" spc="-10" dirty="0" err="1" smtClean="0">
                <a:latin typeface="Arial"/>
                <a:cs typeface="Arial"/>
              </a:rPr>
              <a:t>desmoglein</a:t>
            </a:r>
            <a:r>
              <a:rPr lang="en-US" sz="1200" spc="-10" dirty="0" smtClean="0">
                <a:latin typeface="Arial"/>
                <a:cs typeface="Arial"/>
              </a:rPr>
              <a:t>, </a:t>
            </a:r>
            <a:r>
              <a:rPr lang="en-US" sz="1200" spc="-10" dirty="0" err="1" smtClean="0">
                <a:latin typeface="Arial"/>
                <a:cs typeface="Arial"/>
              </a:rPr>
              <a:t>desmocolin</a:t>
            </a:r>
            <a:r>
              <a:rPr sz="1400" spc="-10" dirty="0" smtClean="0">
                <a:latin typeface="Arial"/>
                <a:cs typeface="Arial"/>
              </a:rPr>
              <a:t>)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7089616" y="3594195"/>
            <a:ext cx="132588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  <a:spcBef>
                <a:spcPts val="100"/>
              </a:spcBef>
            </a:pPr>
            <a:r>
              <a:rPr lang="en-US" sz="1400" spc="-10" dirty="0" err="1">
                <a:latin typeface="Arial"/>
                <a:cs typeface="Arial"/>
              </a:rPr>
              <a:t>d</a:t>
            </a:r>
            <a:r>
              <a:rPr lang="en-US" sz="1400" spc="-10" dirty="0" err="1" smtClean="0">
                <a:latin typeface="Arial"/>
                <a:cs typeface="Arial"/>
              </a:rPr>
              <a:t>esmoplakin</a:t>
            </a:r>
            <a:r>
              <a:rPr lang="en-US" sz="1400" spc="-10" dirty="0" smtClean="0">
                <a:latin typeface="Arial"/>
                <a:cs typeface="Arial"/>
              </a:rPr>
              <a:t>, </a:t>
            </a:r>
            <a:r>
              <a:rPr lang="en-US" sz="1400" spc="-10" dirty="0" err="1" smtClean="0">
                <a:latin typeface="Arial"/>
                <a:cs typeface="Arial"/>
              </a:rPr>
              <a:t>plakoglobine</a:t>
            </a:r>
            <a:endParaRPr sz="1400" dirty="0">
              <a:latin typeface="Arial"/>
              <a:cs typeface="Arial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457189" y="4379120"/>
            <a:ext cx="8305800" cy="425093"/>
            <a:chOff x="454691" y="4370928"/>
            <a:chExt cx="8305800" cy="425093"/>
          </a:xfrm>
        </p:grpSpPr>
        <p:sp>
          <p:nvSpPr>
            <p:cNvPr id="49" name="object 49"/>
            <p:cNvSpPr/>
            <p:nvPr/>
          </p:nvSpPr>
          <p:spPr>
            <a:xfrm>
              <a:off x="454691" y="4370928"/>
              <a:ext cx="8305800" cy="374650"/>
            </a:xfrm>
            <a:custGeom>
              <a:avLst/>
              <a:gdLst/>
              <a:ahLst/>
              <a:cxnLst/>
              <a:rect l="l" t="t" r="r" b="b"/>
              <a:pathLst>
                <a:path w="8305800" h="374650">
                  <a:moveTo>
                    <a:pt x="8305800" y="0"/>
                  </a:moveTo>
                  <a:lnTo>
                    <a:pt x="0" y="0"/>
                  </a:lnTo>
                  <a:lnTo>
                    <a:pt x="0" y="374650"/>
                  </a:lnTo>
                  <a:lnTo>
                    <a:pt x="8305800" y="374650"/>
                  </a:lnTo>
                  <a:lnTo>
                    <a:pt x="8305800" y="0"/>
                  </a:lnTo>
                  <a:close/>
                </a:path>
              </a:pathLst>
            </a:custGeom>
            <a:solidFill>
              <a:srgbClr val="376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0536" y="4392161"/>
              <a:ext cx="303275" cy="403860"/>
            </a:xfrm>
            <a:prstGeom prst="rect">
              <a:avLst/>
            </a:prstGeom>
          </p:spPr>
        </p:pic>
      </p:grpSp>
      <p:sp>
        <p:nvSpPr>
          <p:cNvPr id="54" name="object 54"/>
          <p:cNvSpPr txBox="1"/>
          <p:nvPr/>
        </p:nvSpPr>
        <p:spPr>
          <a:xfrm>
            <a:off x="3833965" y="4431430"/>
            <a:ext cx="299910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400" b="1" spc="-10" dirty="0" smtClean="0">
                <a:solidFill>
                  <a:srgbClr val="EEECE1"/>
                </a:solidFill>
                <a:latin typeface="Arial"/>
                <a:cs typeface="Arial"/>
              </a:rPr>
              <a:t>Basal domain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908462" y="4950237"/>
            <a:ext cx="795655" cy="45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marR="5080" indent="-9525" algn="ctr">
              <a:lnSpc>
                <a:spcPct val="100000"/>
              </a:lnSpc>
              <a:spcBef>
                <a:spcPts val="100"/>
              </a:spcBef>
            </a:pPr>
            <a:r>
              <a:rPr lang="en-US" sz="1400" b="1" spc="-10" dirty="0" smtClean="0">
                <a:latin typeface="Arial"/>
                <a:cs typeface="Arial"/>
              </a:rPr>
              <a:t>Focal</a:t>
            </a:r>
          </a:p>
          <a:p>
            <a:pPr marL="21590" marR="5080" indent="-9525" algn="ctr">
              <a:lnSpc>
                <a:spcPct val="100000"/>
              </a:lnSpc>
              <a:spcBef>
                <a:spcPts val="100"/>
              </a:spcBef>
            </a:pPr>
            <a:r>
              <a:rPr lang="en-US" sz="1400" b="1" spc="-10" dirty="0" smtClean="0">
                <a:latin typeface="Arial"/>
                <a:cs typeface="Arial"/>
              </a:rPr>
              <a:t>adhesion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2155825" y="4745037"/>
            <a:ext cx="2418080" cy="875030"/>
          </a:xfrm>
          <a:custGeom>
            <a:avLst/>
            <a:gdLst/>
            <a:ahLst/>
            <a:cxnLst/>
            <a:rect l="l" t="t" r="r" b="b"/>
            <a:pathLst>
              <a:path w="2418079" h="875029">
                <a:moveTo>
                  <a:pt x="2417762" y="0"/>
                </a:moveTo>
                <a:lnTo>
                  <a:pt x="0" y="0"/>
                </a:lnTo>
                <a:lnTo>
                  <a:pt x="0" y="874712"/>
                </a:lnTo>
                <a:lnTo>
                  <a:pt x="2417762" y="874712"/>
                </a:lnTo>
                <a:lnTo>
                  <a:pt x="24177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2411825" y="5056917"/>
            <a:ext cx="190500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1400" b="1" dirty="0" smtClean="0">
                <a:solidFill>
                  <a:srgbClr val="006600"/>
                </a:solidFill>
                <a:latin typeface="Arial"/>
                <a:cs typeface="Arial"/>
              </a:rPr>
              <a:t>Actin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4573587" y="4745037"/>
            <a:ext cx="2168525" cy="875030"/>
          </a:xfrm>
          <a:custGeom>
            <a:avLst/>
            <a:gdLst/>
            <a:ahLst/>
            <a:cxnLst/>
            <a:rect l="l" t="t" r="r" b="b"/>
            <a:pathLst>
              <a:path w="2168525" h="875029">
                <a:moveTo>
                  <a:pt x="2168525" y="0"/>
                </a:moveTo>
                <a:lnTo>
                  <a:pt x="0" y="0"/>
                </a:lnTo>
                <a:lnTo>
                  <a:pt x="0" y="874712"/>
                </a:lnTo>
                <a:lnTo>
                  <a:pt x="2168525" y="874712"/>
                </a:lnTo>
                <a:lnTo>
                  <a:pt x="216852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4665297" y="4950237"/>
            <a:ext cx="198564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1400" b="1" spc="-10" dirty="0" err="1" smtClean="0">
                <a:solidFill>
                  <a:srgbClr val="002060"/>
                </a:solidFill>
                <a:latin typeface="Arial"/>
                <a:cs typeface="Arial"/>
              </a:rPr>
              <a:t>integrins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6742112" y="4745037"/>
            <a:ext cx="2021205" cy="875030"/>
          </a:xfrm>
          <a:custGeom>
            <a:avLst/>
            <a:gdLst/>
            <a:ahLst/>
            <a:cxnLst/>
            <a:rect l="l" t="t" r="r" b="b"/>
            <a:pathLst>
              <a:path w="2021204" h="875029">
                <a:moveTo>
                  <a:pt x="2020887" y="0"/>
                </a:moveTo>
                <a:lnTo>
                  <a:pt x="0" y="0"/>
                </a:lnTo>
                <a:lnTo>
                  <a:pt x="0" y="874712"/>
                </a:lnTo>
                <a:lnTo>
                  <a:pt x="2020887" y="874712"/>
                </a:lnTo>
                <a:lnTo>
                  <a:pt x="2020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/>
          <p:nvPr/>
        </p:nvSpPr>
        <p:spPr>
          <a:xfrm>
            <a:off x="7046880" y="4950237"/>
            <a:ext cx="140843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4005" marR="5080" indent="-281940">
              <a:lnSpc>
                <a:spcPct val="100000"/>
              </a:lnSpc>
              <a:spcBef>
                <a:spcPts val="100"/>
              </a:spcBef>
            </a:pPr>
            <a:r>
              <a:rPr lang="en-US" sz="1400" dirty="0" err="1" smtClean="0">
                <a:latin typeface="Arial"/>
                <a:cs typeface="Arial"/>
              </a:rPr>
              <a:t>talin</a:t>
            </a:r>
            <a:r>
              <a:rPr sz="1400" dirty="0" smtClean="0">
                <a:latin typeface="Arial"/>
                <a:cs typeface="Arial"/>
              </a:rPr>
              <a:t>,</a:t>
            </a:r>
            <a:r>
              <a:rPr sz="1400" spc="-60" dirty="0" smtClean="0">
                <a:latin typeface="Arial"/>
                <a:cs typeface="Arial"/>
              </a:rPr>
              <a:t> </a:t>
            </a:r>
            <a:r>
              <a:rPr lang="en-US" sz="1400" spc="-10" dirty="0" smtClean="0">
                <a:latin typeface="Arial"/>
                <a:cs typeface="Arial"/>
              </a:rPr>
              <a:t>vinculin</a:t>
            </a:r>
            <a:r>
              <a:rPr sz="1400" spc="-10" dirty="0" smtClean="0">
                <a:latin typeface="Arial"/>
                <a:cs typeface="Arial"/>
              </a:rPr>
              <a:t>, α-</a:t>
            </a:r>
            <a:r>
              <a:rPr lang="en-US" sz="1400" spc="-10" dirty="0" err="1" smtClean="0">
                <a:latin typeface="Arial"/>
                <a:cs typeface="Arial"/>
              </a:rPr>
              <a:t>actinin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638683" y="5922898"/>
            <a:ext cx="1516513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400" b="1" spc="-10" dirty="0" err="1" smtClean="0">
                <a:latin typeface="Arial"/>
                <a:cs typeface="Arial"/>
              </a:rPr>
              <a:t>Hemidesmosome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623661" y="5816219"/>
            <a:ext cx="148145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4950" marR="5080" indent="-222885" algn="ctr">
              <a:lnSpc>
                <a:spcPct val="100000"/>
              </a:lnSpc>
              <a:spcBef>
                <a:spcPts val="100"/>
              </a:spcBef>
            </a:pPr>
            <a:r>
              <a:rPr lang="en-US" sz="1400" b="1" spc="-10" dirty="0" smtClean="0">
                <a:solidFill>
                  <a:srgbClr val="C00000"/>
                </a:solidFill>
                <a:latin typeface="Arial"/>
                <a:cs typeface="Arial"/>
              </a:rPr>
              <a:t>Intermediary filaments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4884616" y="5816219"/>
            <a:ext cx="154686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1400" b="1" spc="-10" dirty="0" err="1" smtClean="0">
                <a:solidFill>
                  <a:srgbClr val="17375E"/>
                </a:solidFill>
                <a:latin typeface="Arial"/>
                <a:cs typeface="Arial"/>
              </a:rPr>
              <a:t>integrins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7094125" y="5922898"/>
            <a:ext cx="131635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1400" dirty="0" err="1" smtClean="0">
                <a:latin typeface="Arial"/>
                <a:cs typeface="Arial"/>
              </a:rPr>
              <a:t>plectin</a:t>
            </a:r>
            <a:endParaRPr sz="1400" dirty="0">
              <a:latin typeface="Arial"/>
              <a:cs typeface="Arial"/>
            </a:endParaRPr>
          </a:p>
        </p:txBody>
      </p:sp>
      <p:grpSp>
        <p:nvGrpSpPr>
          <p:cNvPr id="69" name="object 69"/>
          <p:cNvGrpSpPr/>
          <p:nvPr/>
        </p:nvGrpSpPr>
        <p:grpSpPr>
          <a:xfrm>
            <a:off x="444493" y="1511300"/>
            <a:ext cx="8331200" cy="4978400"/>
            <a:chOff x="444493" y="1511300"/>
            <a:chExt cx="8331200" cy="4978400"/>
          </a:xfrm>
        </p:grpSpPr>
        <p:sp>
          <p:nvSpPr>
            <p:cNvPr id="70" name="object 70"/>
            <p:cNvSpPr/>
            <p:nvPr/>
          </p:nvSpPr>
          <p:spPr>
            <a:xfrm>
              <a:off x="457200" y="1511300"/>
              <a:ext cx="1698625" cy="25400"/>
            </a:xfrm>
            <a:custGeom>
              <a:avLst/>
              <a:gdLst/>
              <a:ahLst/>
              <a:cxnLst/>
              <a:rect l="l" t="t" r="r" b="b"/>
              <a:pathLst>
                <a:path w="1698625" h="25400">
                  <a:moveTo>
                    <a:pt x="0" y="25400"/>
                  </a:moveTo>
                  <a:lnTo>
                    <a:pt x="1698625" y="25400"/>
                  </a:lnTo>
                  <a:lnTo>
                    <a:pt x="1698625" y="0"/>
                  </a:ln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7200" y="6477000"/>
              <a:ext cx="1698625" cy="0"/>
            </a:xfrm>
            <a:custGeom>
              <a:avLst/>
              <a:gdLst/>
              <a:ahLst/>
              <a:cxnLst/>
              <a:rect l="l" t="t" r="r" b="b"/>
              <a:pathLst>
                <a:path w="1698625">
                  <a:moveTo>
                    <a:pt x="0" y="0"/>
                  </a:moveTo>
                  <a:lnTo>
                    <a:pt x="1698625" y="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7200" y="1524000"/>
              <a:ext cx="0" cy="857250"/>
            </a:xfrm>
            <a:custGeom>
              <a:avLst/>
              <a:gdLst/>
              <a:ahLst/>
              <a:cxnLst/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8762999" y="1524000"/>
              <a:ext cx="0" cy="857250"/>
            </a:xfrm>
            <a:custGeom>
              <a:avLst/>
              <a:gdLst/>
              <a:ahLst/>
              <a:cxnLst/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7200" y="2381250"/>
              <a:ext cx="1698625" cy="0"/>
            </a:xfrm>
            <a:custGeom>
              <a:avLst/>
              <a:gdLst/>
              <a:ahLst/>
              <a:cxnLst/>
              <a:rect l="l" t="t" r="r" b="b"/>
              <a:pathLst>
                <a:path w="1698625">
                  <a:moveTo>
                    <a:pt x="0" y="0"/>
                  </a:moveTo>
                  <a:lnTo>
                    <a:pt x="1698625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155825" y="1524000"/>
              <a:ext cx="0" cy="857250"/>
            </a:xfrm>
            <a:custGeom>
              <a:avLst/>
              <a:gdLst/>
              <a:ahLst/>
              <a:cxnLst/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73587" y="1524000"/>
              <a:ext cx="0" cy="857250"/>
            </a:xfrm>
            <a:custGeom>
              <a:avLst/>
              <a:gdLst/>
              <a:ahLst/>
              <a:cxnLst/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6742111" y="1524000"/>
              <a:ext cx="0" cy="857250"/>
            </a:xfrm>
            <a:custGeom>
              <a:avLst/>
              <a:gdLst/>
              <a:ahLst/>
              <a:cxnLst/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7198" y="3495675"/>
              <a:ext cx="1698625" cy="0"/>
            </a:xfrm>
            <a:custGeom>
              <a:avLst/>
              <a:gdLst/>
              <a:ahLst/>
              <a:cxnLst/>
              <a:rect l="l" t="t" r="r" b="b"/>
              <a:pathLst>
                <a:path w="1698625">
                  <a:moveTo>
                    <a:pt x="0" y="0"/>
                  </a:moveTo>
                  <a:lnTo>
                    <a:pt x="1698625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7198" y="5619750"/>
              <a:ext cx="1698625" cy="0"/>
            </a:xfrm>
            <a:custGeom>
              <a:avLst/>
              <a:gdLst/>
              <a:ahLst/>
              <a:cxnLst/>
              <a:rect l="l" t="t" r="r" b="b"/>
              <a:pathLst>
                <a:path w="1698625">
                  <a:moveTo>
                    <a:pt x="0" y="0"/>
                  </a:moveTo>
                  <a:lnTo>
                    <a:pt x="1698625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7198" y="4370388"/>
              <a:ext cx="1698625" cy="0"/>
            </a:xfrm>
            <a:custGeom>
              <a:avLst/>
              <a:gdLst/>
              <a:ahLst/>
              <a:cxnLst/>
              <a:rect l="l" t="t" r="r" b="b"/>
              <a:pathLst>
                <a:path w="1698625">
                  <a:moveTo>
                    <a:pt x="0" y="0"/>
                  </a:moveTo>
                  <a:lnTo>
                    <a:pt x="1698625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7198" y="2762250"/>
              <a:ext cx="8305800" cy="0"/>
            </a:xfrm>
            <a:custGeom>
              <a:avLst/>
              <a:gdLst/>
              <a:ahLst/>
              <a:cxnLst/>
              <a:rect l="l" t="t" r="r" b="b"/>
              <a:pathLst>
                <a:path w="8305800">
                  <a:moveTo>
                    <a:pt x="0" y="0"/>
                  </a:moveTo>
                  <a:lnTo>
                    <a:pt x="830580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155823" y="2762250"/>
              <a:ext cx="0" cy="733425"/>
            </a:xfrm>
            <a:custGeom>
              <a:avLst/>
              <a:gdLst/>
              <a:ahLst/>
              <a:cxnLst/>
              <a:rect l="l" t="t" r="r" b="b"/>
              <a:pathLst>
                <a:path h="733425">
                  <a:moveTo>
                    <a:pt x="0" y="0"/>
                  </a:moveTo>
                  <a:lnTo>
                    <a:pt x="0" y="733425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73586" y="2762250"/>
              <a:ext cx="0" cy="733425"/>
            </a:xfrm>
            <a:custGeom>
              <a:avLst/>
              <a:gdLst/>
              <a:ahLst/>
              <a:cxnLst/>
              <a:rect l="l" t="t" r="r" b="b"/>
              <a:pathLst>
                <a:path h="733425">
                  <a:moveTo>
                    <a:pt x="0" y="0"/>
                  </a:moveTo>
                  <a:lnTo>
                    <a:pt x="0" y="733425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6742111" y="2762250"/>
              <a:ext cx="0" cy="733425"/>
            </a:xfrm>
            <a:custGeom>
              <a:avLst/>
              <a:gdLst/>
              <a:ahLst/>
              <a:cxnLst/>
              <a:rect l="l" t="t" r="r" b="b"/>
              <a:pathLst>
                <a:path h="733425">
                  <a:moveTo>
                    <a:pt x="0" y="0"/>
                  </a:moveTo>
                  <a:lnTo>
                    <a:pt x="0" y="733425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7198" y="4745038"/>
              <a:ext cx="8305800" cy="0"/>
            </a:xfrm>
            <a:custGeom>
              <a:avLst/>
              <a:gdLst/>
              <a:ahLst/>
              <a:cxnLst/>
              <a:rect l="l" t="t" r="r" b="b"/>
              <a:pathLst>
                <a:path w="8305800">
                  <a:moveTo>
                    <a:pt x="0" y="0"/>
                  </a:moveTo>
                  <a:lnTo>
                    <a:pt x="830580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2155823" y="4745038"/>
              <a:ext cx="0" cy="875030"/>
            </a:xfrm>
            <a:custGeom>
              <a:avLst/>
              <a:gdLst/>
              <a:ahLst/>
              <a:cxnLst/>
              <a:rect l="l" t="t" r="r" b="b"/>
              <a:pathLst>
                <a:path h="875029">
                  <a:moveTo>
                    <a:pt x="0" y="0"/>
                  </a:moveTo>
                  <a:lnTo>
                    <a:pt x="0" y="874712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73586" y="4745038"/>
              <a:ext cx="0" cy="875030"/>
            </a:xfrm>
            <a:custGeom>
              <a:avLst/>
              <a:gdLst/>
              <a:ahLst/>
              <a:cxnLst/>
              <a:rect l="l" t="t" r="r" b="b"/>
              <a:pathLst>
                <a:path h="875029">
                  <a:moveTo>
                    <a:pt x="0" y="0"/>
                  </a:moveTo>
                  <a:lnTo>
                    <a:pt x="0" y="874712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6742110" y="4745038"/>
              <a:ext cx="0" cy="875030"/>
            </a:xfrm>
            <a:custGeom>
              <a:avLst/>
              <a:gdLst/>
              <a:ahLst/>
              <a:cxnLst/>
              <a:rect l="l" t="t" r="r" b="b"/>
              <a:pathLst>
                <a:path h="875029">
                  <a:moveTo>
                    <a:pt x="0" y="0"/>
                  </a:moveTo>
                  <a:lnTo>
                    <a:pt x="0" y="874712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2155822" y="1524000"/>
              <a:ext cx="2418080" cy="0"/>
            </a:xfrm>
            <a:custGeom>
              <a:avLst/>
              <a:gdLst/>
              <a:ahLst/>
              <a:cxnLst/>
              <a:rect l="l" t="t" r="r" b="b"/>
              <a:pathLst>
                <a:path w="2418079">
                  <a:moveTo>
                    <a:pt x="0" y="0"/>
                  </a:moveTo>
                  <a:lnTo>
                    <a:pt x="2417762" y="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4573585" y="1524000"/>
              <a:ext cx="2168525" cy="0"/>
            </a:xfrm>
            <a:custGeom>
              <a:avLst/>
              <a:gdLst/>
              <a:ahLst/>
              <a:cxnLst/>
              <a:rect l="l" t="t" r="r" b="b"/>
              <a:pathLst>
                <a:path w="2168525">
                  <a:moveTo>
                    <a:pt x="0" y="0"/>
                  </a:moveTo>
                  <a:lnTo>
                    <a:pt x="2168525" y="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6742110" y="1524000"/>
              <a:ext cx="2021205" cy="0"/>
            </a:xfrm>
            <a:custGeom>
              <a:avLst/>
              <a:gdLst/>
              <a:ahLst/>
              <a:cxnLst/>
              <a:rect l="l" t="t" r="r" b="b"/>
              <a:pathLst>
                <a:path w="2021204">
                  <a:moveTo>
                    <a:pt x="0" y="0"/>
                  </a:moveTo>
                  <a:lnTo>
                    <a:pt x="2020887" y="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2155821" y="2381250"/>
              <a:ext cx="2418080" cy="0"/>
            </a:xfrm>
            <a:custGeom>
              <a:avLst/>
              <a:gdLst/>
              <a:ahLst/>
              <a:cxnLst/>
              <a:rect l="l" t="t" r="r" b="b"/>
              <a:pathLst>
                <a:path w="2418079">
                  <a:moveTo>
                    <a:pt x="0" y="0"/>
                  </a:moveTo>
                  <a:lnTo>
                    <a:pt x="2417762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4573585" y="2381250"/>
              <a:ext cx="2168525" cy="0"/>
            </a:xfrm>
            <a:custGeom>
              <a:avLst/>
              <a:gdLst/>
              <a:ahLst/>
              <a:cxnLst/>
              <a:rect l="l" t="t" r="r" b="b"/>
              <a:pathLst>
                <a:path w="2168525">
                  <a:moveTo>
                    <a:pt x="0" y="0"/>
                  </a:moveTo>
                  <a:lnTo>
                    <a:pt x="2168525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6742108" y="2381250"/>
              <a:ext cx="2021205" cy="0"/>
            </a:xfrm>
            <a:custGeom>
              <a:avLst/>
              <a:gdLst/>
              <a:ahLst/>
              <a:cxnLst/>
              <a:rect l="l" t="t" r="r" b="b"/>
              <a:pathLst>
                <a:path w="2021204">
                  <a:moveTo>
                    <a:pt x="0" y="0"/>
                  </a:moveTo>
                  <a:lnTo>
                    <a:pt x="2020887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2155821" y="3495675"/>
              <a:ext cx="2418080" cy="0"/>
            </a:xfrm>
            <a:custGeom>
              <a:avLst/>
              <a:gdLst/>
              <a:ahLst/>
              <a:cxnLst/>
              <a:rect l="l" t="t" r="r" b="b"/>
              <a:pathLst>
                <a:path w="2418079">
                  <a:moveTo>
                    <a:pt x="0" y="0"/>
                  </a:moveTo>
                  <a:lnTo>
                    <a:pt x="2417762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4573583" y="3495675"/>
              <a:ext cx="2168525" cy="0"/>
            </a:xfrm>
            <a:custGeom>
              <a:avLst/>
              <a:gdLst/>
              <a:ahLst/>
              <a:cxnLst/>
              <a:rect l="l" t="t" r="r" b="b"/>
              <a:pathLst>
                <a:path w="2168525">
                  <a:moveTo>
                    <a:pt x="0" y="0"/>
                  </a:moveTo>
                  <a:lnTo>
                    <a:pt x="2168525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6742107" y="3495675"/>
              <a:ext cx="2021205" cy="0"/>
            </a:xfrm>
            <a:custGeom>
              <a:avLst/>
              <a:gdLst/>
              <a:ahLst/>
              <a:cxnLst/>
              <a:rect l="l" t="t" r="r" b="b"/>
              <a:pathLst>
                <a:path w="2021204">
                  <a:moveTo>
                    <a:pt x="0" y="0"/>
                  </a:moveTo>
                  <a:lnTo>
                    <a:pt x="2020887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2155820" y="4370388"/>
              <a:ext cx="2418080" cy="0"/>
            </a:xfrm>
            <a:custGeom>
              <a:avLst/>
              <a:gdLst/>
              <a:ahLst/>
              <a:cxnLst/>
              <a:rect l="l" t="t" r="r" b="b"/>
              <a:pathLst>
                <a:path w="2418079">
                  <a:moveTo>
                    <a:pt x="0" y="0"/>
                  </a:moveTo>
                  <a:lnTo>
                    <a:pt x="2417762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4573582" y="4370388"/>
              <a:ext cx="2168525" cy="0"/>
            </a:xfrm>
            <a:custGeom>
              <a:avLst/>
              <a:gdLst/>
              <a:ahLst/>
              <a:cxnLst/>
              <a:rect l="l" t="t" r="r" b="b"/>
              <a:pathLst>
                <a:path w="2168525">
                  <a:moveTo>
                    <a:pt x="0" y="0"/>
                  </a:moveTo>
                  <a:lnTo>
                    <a:pt x="2168525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6742107" y="4370388"/>
              <a:ext cx="2021205" cy="0"/>
            </a:xfrm>
            <a:custGeom>
              <a:avLst/>
              <a:gdLst/>
              <a:ahLst/>
              <a:cxnLst/>
              <a:rect l="l" t="t" r="r" b="b"/>
              <a:pathLst>
                <a:path w="2021204">
                  <a:moveTo>
                    <a:pt x="0" y="0"/>
                  </a:moveTo>
                  <a:lnTo>
                    <a:pt x="2020887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2155820" y="5619751"/>
              <a:ext cx="2418080" cy="0"/>
            </a:xfrm>
            <a:custGeom>
              <a:avLst/>
              <a:gdLst/>
              <a:ahLst/>
              <a:cxnLst/>
              <a:rect l="l" t="t" r="r" b="b"/>
              <a:pathLst>
                <a:path w="2418079">
                  <a:moveTo>
                    <a:pt x="0" y="0"/>
                  </a:moveTo>
                  <a:lnTo>
                    <a:pt x="2417762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4573582" y="5619751"/>
              <a:ext cx="2168525" cy="0"/>
            </a:xfrm>
            <a:custGeom>
              <a:avLst/>
              <a:gdLst/>
              <a:ahLst/>
              <a:cxnLst/>
              <a:rect l="l" t="t" r="r" b="b"/>
              <a:pathLst>
                <a:path w="2168525">
                  <a:moveTo>
                    <a:pt x="0" y="0"/>
                  </a:moveTo>
                  <a:lnTo>
                    <a:pt x="2168525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6742106" y="5619751"/>
              <a:ext cx="2021205" cy="0"/>
            </a:xfrm>
            <a:custGeom>
              <a:avLst/>
              <a:gdLst/>
              <a:ahLst/>
              <a:cxnLst/>
              <a:rect l="l" t="t" r="r" b="b"/>
              <a:pathLst>
                <a:path w="2021204">
                  <a:moveTo>
                    <a:pt x="0" y="0"/>
                  </a:moveTo>
                  <a:lnTo>
                    <a:pt x="2020887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2155818" y="6477001"/>
              <a:ext cx="2418080" cy="0"/>
            </a:xfrm>
            <a:custGeom>
              <a:avLst/>
              <a:gdLst/>
              <a:ahLst/>
              <a:cxnLst/>
              <a:rect l="l" t="t" r="r" b="b"/>
              <a:pathLst>
                <a:path w="2418079">
                  <a:moveTo>
                    <a:pt x="0" y="0"/>
                  </a:moveTo>
                  <a:lnTo>
                    <a:pt x="2417762" y="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4573581" y="6477001"/>
              <a:ext cx="2168525" cy="0"/>
            </a:xfrm>
            <a:custGeom>
              <a:avLst/>
              <a:gdLst/>
              <a:ahLst/>
              <a:cxnLst/>
              <a:rect l="l" t="t" r="r" b="b"/>
              <a:pathLst>
                <a:path w="2168525">
                  <a:moveTo>
                    <a:pt x="0" y="0"/>
                  </a:moveTo>
                  <a:lnTo>
                    <a:pt x="2168525" y="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6742106" y="6477001"/>
              <a:ext cx="2021205" cy="0"/>
            </a:xfrm>
            <a:custGeom>
              <a:avLst/>
              <a:gdLst/>
              <a:ahLst/>
              <a:cxnLst/>
              <a:rect l="l" t="t" r="r" b="b"/>
              <a:pathLst>
                <a:path w="2021204">
                  <a:moveTo>
                    <a:pt x="0" y="0"/>
                  </a:moveTo>
                  <a:lnTo>
                    <a:pt x="2020887" y="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457193" y="2381251"/>
              <a:ext cx="0" cy="381000"/>
            </a:xfrm>
            <a:custGeom>
              <a:avLst/>
              <a:gdLst/>
              <a:ahLst/>
              <a:cxnLst/>
              <a:rect l="l" t="t" r="r" b="b"/>
              <a:pathLst>
                <a:path h="381000">
                  <a:moveTo>
                    <a:pt x="0" y="0"/>
                  </a:moveTo>
                  <a:lnTo>
                    <a:pt x="0" y="38100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457193" y="2762251"/>
              <a:ext cx="0" cy="733425"/>
            </a:xfrm>
            <a:custGeom>
              <a:avLst/>
              <a:gdLst/>
              <a:ahLst/>
              <a:cxnLst/>
              <a:rect l="l" t="t" r="r" b="b"/>
              <a:pathLst>
                <a:path h="733425">
                  <a:moveTo>
                    <a:pt x="0" y="0"/>
                  </a:moveTo>
                  <a:lnTo>
                    <a:pt x="0" y="733425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457193" y="3495676"/>
              <a:ext cx="0" cy="875030"/>
            </a:xfrm>
            <a:custGeom>
              <a:avLst/>
              <a:gdLst/>
              <a:ahLst/>
              <a:cxnLst/>
              <a:rect l="l" t="t" r="r" b="b"/>
              <a:pathLst>
                <a:path h="875029">
                  <a:moveTo>
                    <a:pt x="0" y="0"/>
                  </a:moveTo>
                  <a:lnTo>
                    <a:pt x="0" y="874712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457193" y="4370388"/>
              <a:ext cx="0" cy="374650"/>
            </a:xfrm>
            <a:custGeom>
              <a:avLst/>
              <a:gdLst/>
              <a:ahLst/>
              <a:cxnLst/>
              <a:rect l="l" t="t" r="r" b="b"/>
              <a:pathLst>
                <a:path h="374650">
                  <a:moveTo>
                    <a:pt x="0" y="0"/>
                  </a:moveTo>
                  <a:lnTo>
                    <a:pt x="0" y="37465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457193" y="4745038"/>
              <a:ext cx="0" cy="875030"/>
            </a:xfrm>
            <a:custGeom>
              <a:avLst/>
              <a:gdLst/>
              <a:ahLst/>
              <a:cxnLst/>
              <a:rect l="l" t="t" r="r" b="b"/>
              <a:pathLst>
                <a:path h="875029">
                  <a:moveTo>
                    <a:pt x="0" y="0"/>
                  </a:moveTo>
                  <a:lnTo>
                    <a:pt x="0" y="874712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457193" y="5619751"/>
              <a:ext cx="0" cy="857250"/>
            </a:xfrm>
            <a:custGeom>
              <a:avLst/>
              <a:gdLst/>
              <a:ahLst/>
              <a:cxnLst/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8762993" y="2381251"/>
              <a:ext cx="0" cy="381000"/>
            </a:xfrm>
            <a:custGeom>
              <a:avLst/>
              <a:gdLst/>
              <a:ahLst/>
              <a:cxnLst/>
              <a:rect l="l" t="t" r="r" b="b"/>
              <a:pathLst>
                <a:path h="381000">
                  <a:moveTo>
                    <a:pt x="0" y="0"/>
                  </a:moveTo>
                  <a:lnTo>
                    <a:pt x="0" y="38100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8762993" y="2762251"/>
              <a:ext cx="0" cy="733425"/>
            </a:xfrm>
            <a:custGeom>
              <a:avLst/>
              <a:gdLst/>
              <a:ahLst/>
              <a:cxnLst/>
              <a:rect l="l" t="t" r="r" b="b"/>
              <a:pathLst>
                <a:path h="733425">
                  <a:moveTo>
                    <a:pt x="0" y="0"/>
                  </a:moveTo>
                  <a:lnTo>
                    <a:pt x="0" y="733425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2155817" y="3495676"/>
              <a:ext cx="0" cy="875030"/>
            </a:xfrm>
            <a:custGeom>
              <a:avLst/>
              <a:gdLst/>
              <a:ahLst/>
              <a:cxnLst/>
              <a:rect l="l" t="t" r="r" b="b"/>
              <a:pathLst>
                <a:path h="875029">
                  <a:moveTo>
                    <a:pt x="0" y="0"/>
                  </a:moveTo>
                  <a:lnTo>
                    <a:pt x="0" y="874712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8762993" y="4370388"/>
              <a:ext cx="0" cy="374650"/>
            </a:xfrm>
            <a:custGeom>
              <a:avLst/>
              <a:gdLst/>
              <a:ahLst/>
              <a:cxnLst/>
              <a:rect l="l" t="t" r="r" b="b"/>
              <a:pathLst>
                <a:path h="374650">
                  <a:moveTo>
                    <a:pt x="0" y="0"/>
                  </a:moveTo>
                  <a:lnTo>
                    <a:pt x="0" y="37465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8762993" y="4745038"/>
              <a:ext cx="0" cy="875030"/>
            </a:xfrm>
            <a:custGeom>
              <a:avLst/>
              <a:gdLst/>
              <a:ahLst/>
              <a:cxnLst/>
              <a:rect l="l" t="t" r="r" b="b"/>
              <a:pathLst>
                <a:path h="875029">
                  <a:moveTo>
                    <a:pt x="0" y="0"/>
                  </a:moveTo>
                  <a:lnTo>
                    <a:pt x="0" y="874712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2155817" y="5619751"/>
              <a:ext cx="0" cy="857250"/>
            </a:xfrm>
            <a:custGeom>
              <a:avLst/>
              <a:gdLst/>
              <a:ahLst/>
              <a:cxnLst/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4573581" y="3495676"/>
              <a:ext cx="0" cy="875030"/>
            </a:xfrm>
            <a:custGeom>
              <a:avLst/>
              <a:gdLst/>
              <a:ahLst/>
              <a:cxnLst/>
              <a:rect l="l" t="t" r="r" b="b"/>
              <a:pathLst>
                <a:path h="875029">
                  <a:moveTo>
                    <a:pt x="0" y="0"/>
                  </a:moveTo>
                  <a:lnTo>
                    <a:pt x="0" y="874712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4573581" y="5619751"/>
              <a:ext cx="0" cy="857250"/>
            </a:xfrm>
            <a:custGeom>
              <a:avLst/>
              <a:gdLst/>
              <a:ahLst/>
              <a:cxnLst/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6742104" y="3495676"/>
              <a:ext cx="0" cy="875030"/>
            </a:xfrm>
            <a:custGeom>
              <a:avLst/>
              <a:gdLst/>
              <a:ahLst/>
              <a:cxnLst/>
              <a:rect l="l" t="t" r="r" b="b"/>
              <a:pathLst>
                <a:path h="875029">
                  <a:moveTo>
                    <a:pt x="0" y="0"/>
                  </a:moveTo>
                  <a:lnTo>
                    <a:pt x="0" y="874712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6742104" y="5619751"/>
              <a:ext cx="0" cy="857250"/>
            </a:xfrm>
            <a:custGeom>
              <a:avLst/>
              <a:gdLst/>
              <a:ahLst/>
              <a:cxnLst/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8762992" y="3495676"/>
              <a:ext cx="0" cy="875030"/>
            </a:xfrm>
            <a:custGeom>
              <a:avLst/>
              <a:gdLst/>
              <a:ahLst/>
              <a:cxnLst/>
              <a:rect l="l" t="t" r="r" b="b"/>
              <a:pathLst>
                <a:path h="875029">
                  <a:moveTo>
                    <a:pt x="0" y="0"/>
                  </a:moveTo>
                  <a:lnTo>
                    <a:pt x="0" y="874712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8762992" y="5619751"/>
              <a:ext cx="0" cy="857250"/>
            </a:xfrm>
            <a:custGeom>
              <a:avLst/>
              <a:gdLst/>
              <a:ahLst/>
              <a:cxnLst/>
              <a:rect l="l" t="t" r="r" b="b"/>
              <a:pathLst>
                <a:path h="857250">
                  <a:moveTo>
                    <a:pt x="0" y="0"/>
                  </a:moveTo>
                  <a:lnTo>
                    <a:pt x="0" y="85725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14600" y="347000"/>
            <a:ext cx="443992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3400" marR="5080" indent="-521334">
              <a:lnSpc>
                <a:spcPct val="100000"/>
              </a:lnSpc>
              <a:spcBef>
                <a:spcPts val="100"/>
              </a:spcBef>
            </a:pPr>
            <a:r>
              <a:rPr lang="en-US" sz="3200" dirty="0" smtClean="0"/>
              <a:t>Zonula </a:t>
            </a:r>
            <a:r>
              <a:rPr lang="en-US" sz="3200" dirty="0" err="1" smtClean="0"/>
              <a:t>adherens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9740" y="1863344"/>
            <a:ext cx="4998085" cy="40095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7815" marR="346075" indent="-285750">
              <a:lnSpc>
                <a:spcPct val="120000"/>
              </a:lnSpc>
              <a:spcBef>
                <a:spcPts val="100"/>
              </a:spcBef>
              <a:buClr>
                <a:srgbClr val="C1C1C1"/>
              </a:buClr>
              <a:buFont typeface="Wingdings" panose="05000000000000000000" pitchFamily="2" charset="2"/>
              <a:buChar char="q"/>
              <a:tabLst>
                <a:tab pos="132715" algn="l"/>
              </a:tabLst>
            </a:pPr>
            <a:r>
              <a:rPr lang="en-US" sz="1800" dirty="0" smtClean="0">
                <a:latin typeface="Arial"/>
                <a:cs typeface="Arial"/>
              </a:rPr>
              <a:t>Cell to cell junction at the lateral compartment of the cell.</a:t>
            </a:r>
          </a:p>
          <a:p>
            <a:pPr marL="297815" marR="346075" indent="-285750">
              <a:lnSpc>
                <a:spcPct val="120000"/>
              </a:lnSpc>
              <a:spcBef>
                <a:spcPts val="100"/>
              </a:spcBef>
              <a:buClr>
                <a:srgbClr val="C1C1C1"/>
              </a:buClr>
              <a:buFont typeface="Wingdings" panose="05000000000000000000" pitchFamily="2" charset="2"/>
              <a:buChar char="q"/>
              <a:tabLst>
                <a:tab pos="132715" algn="l"/>
              </a:tabLst>
            </a:pPr>
            <a:r>
              <a:rPr lang="en-US" sz="1800" dirty="0" smtClean="0">
                <a:latin typeface="Arial"/>
                <a:cs typeface="Arial"/>
              </a:rPr>
              <a:t>It extends in the form of a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ring in the apical part</a:t>
            </a:r>
            <a:r>
              <a:rPr lang="en-US" sz="1800" dirty="0" smtClean="0">
                <a:latin typeface="Arial"/>
                <a:cs typeface="Arial"/>
              </a:rPr>
              <a:t> of the cell just below the occlusive junction.</a:t>
            </a:r>
          </a:p>
          <a:p>
            <a:pPr marL="297815" marR="346075" indent="-285750">
              <a:lnSpc>
                <a:spcPct val="120000"/>
              </a:lnSpc>
              <a:spcBef>
                <a:spcPts val="100"/>
              </a:spcBef>
              <a:buClr>
                <a:srgbClr val="C1C1C1"/>
              </a:buClr>
              <a:buFont typeface="Wingdings" panose="05000000000000000000" pitchFamily="2" charset="2"/>
              <a:buChar char="q"/>
              <a:tabLst>
                <a:tab pos="132715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Actin filaments </a:t>
            </a:r>
            <a:r>
              <a:rPr lang="en-US" sz="1800" dirty="0" smtClean="0">
                <a:latin typeface="Arial"/>
                <a:cs typeface="Arial"/>
              </a:rPr>
              <a:t>of neighboring cells are connected by means of cadherin (E-cadherin).</a:t>
            </a:r>
          </a:p>
          <a:p>
            <a:pPr marL="297815" marR="346075" indent="-285750">
              <a:lnSpc>
                <a:spcPct val="120000"/>
              </a:lnSpc>
              <a:spcBef>
                <a:spcPts val="100"/>
              </a:spcBef>
              <a:buClr>
                <a:srgbClr val="C1C1C1"/>
              </a:buClr>
              <a:buFont typeface="Wingdings" panose="05000000000000000000" pitchFamily="2" charset="2"/>
              <a:buChar char="q"/>
              <a:tabLst>
                <a:tab pos="132715" algn="l"/>
              </a:tabLst>
            </a:pPr>
            <a:r>
              <a:rPr lang="en-US" sz="1800" dirty="0" smtClean="0">
                <a:latin typeface="Arial"/>
                <a:cs typeface="Arial"/>
              </a:rPr>
              <a:t>Actin filaments give this junction the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property of contractility</a:t>
            </a:r>
            <a:r>
              <a:rPr lang="en-US" sz="1800" dirty="0" smtClean="0">
                <a:latin typeface="Arial"/>
                <a:cs typeface="Arial"/>
              </a:rPr>
              <a:t>, which is important for numerous morphological changes (</a:t>
            </a:r>
            <a:r>
              <a:rPr lang="en-US" sz="1800" dirty="0" err="1" smtClean="0">
                <a:latin typeface="Arial"/>
                <a:cs typeface="Arial"/>
              </a:rPr>
              <a:t>eg</a:t>
            </a:r>
            <a:r>
              <a:rPr lang="en-US" sz="1800" dirty="0" smtClean="0">
                <a:latin typeface="Arial"/>
                <a:cs typeface="Arial"/>
              </a:rPr>
              <a:t>, the formation of the neural tube).</a:t>
            </a:r>
            <a:endParaRPr sz="1800" dirty="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252857" y="1481137"/>
            <a:ext cx="2362835" cy="5038725"/>
            <a:chOff x="6252857" y="1481137"/>
            <a:chExt cx="2362835" cy="503872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52857" y="1490091"/>
              <a:ext cx="2362182" cy="5029187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257925" y="4191000"/>
              <a:ext cx="2352675" cy="2324100"/>
            </a:xfrm>
            <a:custGeom>
              <a:avLst/>
              <a:gdLst/>
              <a:ahLst/>
              <a:cxnLst/>
              <a:rect l="l" t="t" r="r" b="b"/>
              <a:pathLst>
                <a:path w="2352675" h="2324100">
                  <a:moveTo>
                    <a:pt x="2352675" y="0"/>
                  </a:moveTo>
                  <a:lnTo>
                    <a:pt x="0" y="0"/>
                  </a:lnTo>
                  <a:lnTo>
                    <a:pt x="0" y="2324100"/>
                  </a:lnTo>
                  <a:lnTo>
                    <a:pt x="2352675" y="2324100"/>
                  </a:lnTo>
                  <a:lnTo>
                    <a:pt x="2352675" y="0"/>
                  </a:lnTo>
                  <a:close/>
                </a:path>
              </a:pathLst>
            </a:custGeom>
            <a:solidFill>
              <a:srgbClr val="C1C1C1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257925" y="4191000"/>
              <a:ext cx="2352675" cy="2324100"/>
            </a:xfrm>
            <a:custGeom>
              <a:avLst/>
              <a:gdLst/>
              <a:ahLst/>
              <a:cxnLst/>
              <a:rect l="l" t="t" r="r" b="b"/>
              <a:pathLst>
                <a:path w="2352675" h="2324100">
                  <a:moveTo>
                    <a:pt x="0" y="0"/>
                  </a:moveTo>
                  <a:lnTo>
                    <a:pt x="2352675" y="0"/>
                  </a:lnTo>
                  <a:lnTo>
                    <a:pt x="2352675" y="2324100"/>
                  </a:lnTo>
                  <a:lnTo>
                    <a:pt x="0" y="2324100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259512" y="1485900"/>
              <a:ext cx="2351405" cy="1943100"/>
            </a:xfrm>
            <a:custGeom>
              <a:avLst/>
              <a:gdLst/>
              <a:ahLst/>
              <a:cxnLst/>
              <a:rect l="l" t="t" r="r" b="b"/>
              <a:pathLst>
                <a:path w="2351404" h="1943100">
                  <a:moveTo>
                    <a:pt x="2351087" y="0"/>
                  </a:moveTo>
                  <a:lnTo>
                    <a:pt x="0" y="0"/>
                  </a:lnTo>
                  <a:lnTo>
                    <a:pt x="0" y="1943100"/>
                  </a:lnTo>
                  <a:lnTo>
                    <a:pt x="2351087" y="1943100"/>
                  </a:lnTo>
                  <a:lnTo>
                    <a:pt x="2351087" y="0"/>
                  </a:lnTo>
                  <a:close/>
                </a:path>
              </a:pathLst>
            </a:custGeom>
            <a:solidFill>
              <a:srgbClr val="C1C1C1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259512" y="1485900"/>
              <a:ext cx="2351405" cy="1943100"/>
            </a:xfrm>
            <a:custGeom>
              <a:avLst/>
              <a:gdLst/>
              <a:ahLst/>
              <a:cxnLst/>
              <a:rect l="l" t="t" r="r" b="b"/>
              <a:pathLst>
                <a:path w="2351404" h="1943100">
                  <a:moveTo>
                    <a:pt x="0" y="0"/>
                  </a:moveTo>
                  <a:lnTo>
                    <a:pt x="2351087" y="0"/>
                  </a:lnTo>
                  <a:lnTo>
                    <a:pt x="2351087" y="1943100"/>
                  </a:lnTo>
                  <a:lnTo>
                    <a:pt x="0" y="1943100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812807"/>
            <a:ext cx="4772025" cy="3962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7815" marR="1184275" indent="-285750">
              <a:lnSpc>
                <a:spcPct val="130000"/>
              </a:lnSpc>
              <a:spcBef>
                <a:spcPts val="100"/>
              </a:spcBef>
              <a:buClr>
                <a:srgbClr val="C1C1C1"/>
              </a:buClr>
              <a:buFont typeface="Wingdings" panose="05000000000000000000" pitchFamily="2" charset="2"/>
              <a:buChar char="q"/>
              <a:tabLst>
                <a:tab pos="132715" algn="l"/>
              </a:tabLst>
            </a:pPr>
            <a:r>
              <a:rPr lang="en-US" sz="1800" dirty="0" smtClean="0">
                <a:latin typeface="Arial"/>
                <a:cs typeface="Arial"/>
              </a:rPr>
              <a:t>Discoidal cell to cell junction on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lateral compartment </a:t>
            </a:r>
            <a:r>
              <a:rPr lang="en-US" sz="1800" dirty="0" smtClean="0">
                <a:latin typeface="Arial"/>
                <a:cs typeface="Arial"/>
              </a:rPr>
              <a:t>of the cell.</a:t>
            </a:r>
          </a:p>
          <a:p>
            <a:pPr marL="297815" marR="1184275" indent="-285750">
              <a:lnSpc>
                <a:spcPct val="130000"/>
              </a:lnSpc>
              <a:spcBef>
                <a:spcPts val="100"/>
              </a:spcBef>
              <a:buClr>
                <a:srgbClr val="C1C1C1"/>
              </a:buClr>
              <a:buFont typeface="Wingdings" panose="05000000000000000000" pitchFamily="2" charset="2"/>
              <a:buChar char="q"/>
              <a:tabLst>
                <a:tab pos="132715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Intermediate filaments </a:t>
            </a:r>
            <a:r>
              <a:rPr lang="en-US" sz="1800" dirty="0" smtClean="0">
                <a:latin typeface="Arial"/>
                <a:cs typeface="Arial"/>
              </a:rPr>
              <a:t>of neighboring cells are connected by means of </a:t>
            </a:r>
            <a:r>
              <a:rPr lang="en-US" sz="1800" dirty="0" err="1" smtClean="0">
                <a:latin typeface="Arial"/>
                <a:cs typeface="Arial"/>
              </a:rPr>
              <a:t>cadherins</a:t>
            </a:r>
            <a:r>
              <a:rPr lang="en-US" sz="1800" dirty="0" smtClean="0">
                <a:latin typeface="Arial"/>
                <a:cs typeface="Arial"/>
              </a:rPr>
              <a:t> (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desmoglein</a:t>
            </a:r>
            <a:r>
              <a:rPr lang="en-US" sz="1800" dirty="0" smtClean="0">
                <a:latin typeface="Arial"/>
                <a:cs typeface="Arial"/>
              </a:rPr>
              <a:t> and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desmocolin</a:t>
            </a:r>
            <a:r>
              <a:rPr lang="en-US" sz="1800" dirty="0" smtClean="0">
                <a:latin typeface="Arial"/>
                <a:cs typeface="Arial"/>
              </a:rPr>
              <a:t>).</a:t>
            </a:r>
          </a:p>
          <a:p>
            <a:pPr marL="297815" marR="1184275" indent="-285750">
              <a:lnSpc>
                <a:spcPct val="130000"/>
              </a:lnSpc>
              <a:spcBef>
                <a:spcPts val="100"/>
              </a:spcBef>
              <a:buClr>
                <a:srgbClr val="C1C1C1"/>
              </a:buClr>
              <a:buFont typeface="Wingdings" panose="05000000000000000000" pitchFamily="2" charset="2"/>
              <a:buChar char="q"/>
              <a:tabLst>
                <a:tab pos="132715" algn="l"/>
              </a:tabLst>
            </a:pPr>
            <a:r>
              <a:rPr lang="en-US" sz="1800" dirty="0" smtClean="0">
                <a:latin typeface="Arial"/>
                <a:cs typeface="Arial"/>
              </a:rPr>
              <a:t>Intermediate filaments are intracellularly attached to the desmosome plate (contains proteins such as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desmoplakin</a:t>
            </a:r>
            <a:r>
              <a:rPr lang="en-US" sz="1800" dirty="0" smtClean="0">
                <a:latin typeface="Arial"/>
                <a:cs typeface="Arial"/>
              </a:rPr>
              <a:t> and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plakoglobin</a:t>
            </a:r>
            <a:r>
              <a:rPr lang="en-US" sz="1800" dirty="0" smtClean="0">
                <a:latin typeface="Arial"/>
                <a:cs typeface="Arial"/>
              </a:rPr>
              <a:t>)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" cy="0"/>
          </a:xfrm>
          <a:custGeom>
            <a:avLst/>
            <a:gdLst/>
            <a:ahLst/>
            <a:cxnLst/>
            <a:rect l="l" t="t" r="r" b="b"/>
            <a:pathLst>
              <a:path w="914400">
                <a:moveTo>
                  <a:pt x="0" y="0"/>
                </a:moveTo>
                <a:lnTo>
                  <a:pt x="914400" y="0"/>
                </a:lnTo>
              </a:path>
            </a:pathLst>
          </a:custGeom>
          <a:ln w="3175">
            <a:solidFill>
              <a:srgbClr val="FB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447799" y="401137"/>
            <a:ext cx="7346543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69210" marR="5080" indent="-2557145">
              <a:lnSpc>
                <a:spcPct val="100000"/>
              </a:lnSpc>
              <a:spcBef>
                <a:spcPts val="100"/>
              </a:spcBef>
            </a:pPr>
            <a:r>
              <a:rPr lang="en-US" sz="3200" dirty="0" smtClean="0"/>
              <a:t>Desmosome (macula </a:t>
            </a:r>
            <a:r>
              <a:rPr lang="en-US" sz="3200" dirty="0" err="1" smtClean="0"/>
              <a:t>adherens</a:t>
            </a:r>
            <a:r>
              <a:rPr lang="en-US" sz="3200" dirty="0" smtClean="0"/>
              <a:t>) 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 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79656" y="1662290"/>
            <a:ext cx="3414687" cy="4648161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50740" y="1782953"/>
            <a:ext cx="4288155" cy="39164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7815" marR="311785" indent="-285750">
              <a:lnSpc>
                <a:spcPct val="140000"/>
              </a:lnSpc>
              <a:spcBef>
                <a:spcPts val="100"/>
              </a:spcBef>
              <a:buClr>
                <a:srgbClr val="C1C1C1"/>
              </a:buClr>
              <a:buFont typeface="Wingdings" panose="05000000000000000000" pitchFamily="2" charset="2"/>
              <a:buChar char="q"/>
              <a:tabLst>
                <a:tab pos="132715" algn="l"/>
              </a:tabLst>
            </a:pPr>
            <a:r>
              <a:rPr lang="en-US" sz="1800" dirty="0" smtClean="0">
                <a:latin typeface="Arial"/>
                <a:cs typeface="Arial"/>
              </a:rPr>
              <a:t>Limited to only a small part of the contact surfaces of two adjacent cells.</a:t>
            </a:r>
          </a:p>
          <a:p>
            <a:pPr marL="297815" marR="311785" indent="-285750">
              <a:lnSpc>
                <a:spcPct val="140000"/>
              </a:lnSpc>
              <a:spcBef>
                <a:spcPts val="100"/>
              </a:spcBef>
              <a:buClr>
                <a:srgbClr val="C1C1C1"/>
              </a:buClr>
              <a:buFont typeface="Wingdings" panose="05000000000000000000" pitchFamily="2" charset="2"/>
              <a:buChar char="q"/>
              <a:tabLst>
                <a:tab pos="132715" algn="l"/>
              </a:tabLst>
            </a:pPr>
            <a:r>
              <a:rPr lang="en-US" sz="1800" dirty="0" smtClean="0">
                <a:latin typeface="Arial"/>
                <a:cs typeface="Arial"/>
              </a:rPr>
              <a:t>It occurs most often as an intercellular junction between adjacent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epithelial cells</a:t>
            </a:r>
            <a:r>
              <a:rPr lang="en-US" sz="1800" dirty="0" smtClean="0">
                <a:latin typeface="Arial"/>
                <a:cs typeface="Arial"/>
              </a:rPr>
              <a:t>, but it is also found in other cells (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cardiac and smooth muscle cell</a:t>
            </a:r>
            <a:r>
              <a:rPr lang="en-US" sz="1800" dirty="0" smtClean="0">
                <a:latin typeface="Arial"/>
                <a:cs typeface="Arial"/>
              </a:rPr>
              <a:t>s, etc.)</a:t>
            </a:r>
          </a:p>
          <a:p>
            <a:pPr marL="297815" marR="311785" indent="-285750">
              <a:lnSpc>
                <a:spcPct val="140000"/>
              </a:lnSpc>
              <a:spcBef>
                <a:spcPts val="100"/>
              </a:spcBef>
              <a:buClr>
                <a:srgbClr val="C1C1C1"/>
              </a:buClr>
              <a:buFont typeface="Wingdings" panose="05000000000000000000" pitchFamily="2" charset="2"/>
              <a:buChar char="q"/>
              <a:tabLst>
                <a:tab pos="132715" algn="l"/>
              </a:tabLst>
            </a:pPr>
            <a:r>
              <a:rPr lang="en-US" sz="1800" dirty="0" smtClean="0">
                <a:latin typeface="Arial"/>
                <a:cs typeface="Arial"/>
              </a:rPr>
              <a:t>The intercellular space is 25-30 nm wide</a:t>
            </a:r>
            <a:endParaRPr sz="2000" dirty="0"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r="14450"/>
          <a:stretch/>
        </p:blipFill>
        <p:spPr>
          <a:xfrm>
            <a:off x="248952" y="2059095"/>
            <a:ext cx="4322031" cy="3319801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5"/>
          <p:cNvPicPr>
            <a:picLocks noGrp="1" noChangeAspect="1" noChangeArrowheads="1"/>
          </p:cNvPicPr>
          <p:nvPr>
            <p:ph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8613" y="736600"/>
            <a:ext cx="6237287" cy="5486400"/>
          </a:xfrm>
        </p:spPr>
      </p:pic>
      <p:sp>
        <p:nvSpPr>
          <p:cNvPr id="49155" name="Text Box 6"/>
          <p:cNvSpPr txBox="1">
            <a:spLocks noChangeArrowheads="1"/>
          </p:cNvSpPr>
          <p:nvPr/>
        </p:nvSpPr>
        <p:spPr bwMode="auto">
          <a:xfrm>
            <a:off x="6811963" y="3530600"/>
            <a:ext cx="1815521" cy="12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Cytokeratin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i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ntermediate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filaments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49156" name="Line 7"/>
          <p:cNvSpPr>
            <a:spLocks noChangeShapeType="1"/>
          </p:cNvSpPr>
          <p:nvPr/>
        </p:nvSpPr>
        <p:spPr bwMode="auto">
          <a:xfrm flipV="1">
            <a:off x="5014913" y="4098925"/>
            <a:ext cx="1824037" cy="26035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 type="arrow"/>
            <a:tailEnd type="none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157" name="Text Box 8"/>
          <p:cNvSpPr txBox="1">
            <a:spLocks noChangeArrowheads="1"/>
          </p:cNvSpPr>
          <p:nvPr/>
        </p:nvSpPr>
        <p:spPr bwMode="auto">
          <a:xfrm>
            <a:off x="6704013" y="1824038"/>
            <a:ext cx="1700255" cy="120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Cytoplasmic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attachment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plaques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49158" name="Line 9"/>
          <p:cNvSpPr>
            <a:spLocks noChangeShapeType="1"/>
          </p:cNvSpPr>
          <p:nvPr/>
        </p:nvSpPr>
        <p:spPr bwMode="auto">
          <a:xfrm flipV="1">
            <a:off x="4495800" y="2247900"/>
            <a:ext cx="2284413" cy="19050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  <a:headEnd type="arrow"/>
            <a:tailEnd type="none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159" name="Line 10"/>
          <p:cNvSpPr>
            <a:spLocks noChangeShapeType="1"/>
          </p:cNvSpPr>
          <p:nvPr/>
        </p:nvSpPr>
        <p:spPr bwMode="auto">
          <a:xfrm>
            <a:off x="1860550" y="5441950"/>
            <a:ext cx="1727200" cy="1008063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 type="arrow"/>
            <a:tailEnd type="none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160" name="Line 11"/>
          <p:cNvSpPr>
            <a:spLocks noChangeShapeType="1"/>
          </p:cNvSpPr>
          <p:nvPr/>
        </p:nvSpPr>
        <p:spPr bwMode="auto">
          <a:xfrm>
            <a:off x="2351088" y="5994400"/>
            <a:ext cx="1204912" cy="43815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 type="arrow"/>
            <a:tailEnd type="none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161" name="Text Box 13"/>
          <p:cNvSpPr txBox="1">
            <a:spLocks noChangeArrowheads="1"/>
          </p:cNvSpPr>
          <p:nvPr/>
        </p:nvSpPr>
        <p:spPr bwMode="auto">
          <a:xfrm>
            <a:off x="3594100" y="6286500"/>
            <a:ext cx="26957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Plasma membranes</a:t>
            </a:r>
          </a:p>
        </p:txBody>
      </p:sp>
      <p:sp>
        <p:nvSpPr>
          <p:cNvPr id="15" name="Title 2"/>
          <p:cNvSpPr txBox="1">
            <a:spLocks/>
          </p:cNvSpPr>
          <p:nvPr/>
        </p:nvSpPr>
        <p:spPr>
          <a:xfrm>
            <a:off x="609600" y="50198"/>
            <a:ext cx="8229600" cy="739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509601"/>
              </a:buClr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D47310"/>
              </a:buClr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509601"/>
              </a:buClr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509601"/>
              </a:buClr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509601"/>
              </a:buClr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09601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Macula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adherens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736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22625" y="304800"/>
            <a:ext cx="3523247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200" dirty="0" err="1" smtClean="0"/>
              <a:t>Hemidesmosome</a:t>
            </a:r>
            <a:endParaRPr sz="3200" dirty="0"/>
          </a:p>
        </p:txBody>
      </p:sp>
      <p:sp>
        <p:nvSpPr>
          <p:cNvPr id="3" name="object 3"/>
          <p:cNvSpPr txBox="1"/>
          <p:nvPr/>
        </p:nvSpPr>
        <p:spPr>
          <a:xfrm>
            <a:off x="4114800" y="2286000"/>
            <a:ext cx="4462145" cy="1913344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960"/>
              </a:spcBef>
              <a:buFont typeface="Wingdings" panose="05000000000000000000" pitchFamily="2" charset="2"/>
              <a:buChar char="q"/>
              <a:tabLst>
                <a:tab pos="1651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Cell to extracellular matrix </a:t>
            </a:r>
            <a:r>
              <a:rPr lang="en-US" sz="1800" dirty="0" smtClean="0">
                <a:latin typeface="Arial"/>
                <a:cs typeface="Arial"/>
              </a:rPr>
              <a:t>junction at the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basal domain </a:t>
            </a:r>
            <a:r>
              <a:rPr lang="en-US" sz="1800" dirty="0" smtClean="0">
                <a:latin typeface="Arial"/>
                <a:cs typeface="Arial"/>
              </a:rPr>
              <a:t>of the cell.</a:t>
            </a:r>
          </a:p>
          <a:p>
            <a:pPr marL="298450" indent="-285750">
              <a:lnSpc>
                <a:spcPct val="100000"/>
              </a:lnSpc>
              <a:spcBef>
                <a:spcPts val="960"/>
              </a:spcBef>
              <a:buFont typeface="Wingdings" panose="05000000000000000000" pitchFamily="2" charset="2"/>
              <a:buChar char="q"/>
              <a:tabLst>
                <a:tab pos="1651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Intermediate filaments </a:t>
            </a:r>
            <a:r>
              <a:rPr lang="en-US" sz="1800" dirty="0" smtClean="0">
                <a:latin typeface="Arial"/>
                <a:cs typeface="Arial"/>
              </a:rPr>
              <a:t>in the basal compartment of the cell involved through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integrin</a:t>
            </a:r>
            <a:r>
              <a:rPr lang="en-US" sz="1800" dirty="0" smtClean="0">
                <a:latin typeface="Arial"/>
                <a:cs typeface="Arial"/>
              </a:rPr>
              <a:t> that connects to the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laminin</a:t>
            </a:r>
            <a:r>
              <a:rPr lang="en-US" sz="1800" dirty="0" smtClean="0">
                <a:latin typeface="Arial"/>
                <a:cs typeface="Arial"/>
              </a:rPr>
              <a:t> and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collagen IV </a:t>
            </a:r>
            <a:r>
              <a:rPr lang="en-US" sz="1800" dirty="0" smtClean="0">
                <a:latin typeface="Arial"/>
                <a:cs typeface="Arial"/>
              </a:rPr>
              <a:t>in the basal lamina.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13673"/>
          <a:stretch/>
        </p:blipFill>
        <p:spPr>
          <a:xfrm>
            <a:off x="139700" y="1600200"/>
            <a:ext cx="3975100" cy="35052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2674" y="1569405"/>
            <a:ext cx="5943905" cy="4385498"/>
          </a:xfrm>
          <a:prstGeom prst="rect">
            <a:avLst/>
          </a:prstGeom>
        </p:spPr>
      </p:pic>
      <p:cxnSp>
        <p:nvCxnSpPr>
          <p:cNvPr id="25" name="Straight Arrow Connector 24"/>
          <p:cNvCxnSpPr/>
          <p:nvPr/>
        </p:nvCxnSpPr>
        <p:spPr>
          <a:xfrm flipH="1">
            <a:off x="5427632" y="2958957"/>
            <a:ext cx="1563297" cy="1608419"/>
          </a:xfrm>
          <a:prstGeom prst="straightConnector1">
            <a:avLst/>
          </a:prstGeom>
          <a:ln w="38100">
            <a:solidFill>
              <a:srgbClr val="E054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6648995" y="2306944"/>
            <a:ext cx="247412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latin typeface="+mj-lt"/>
              </a:rPr>
              <a:t>Keratin intermediate filaments in epithelial cell</a:t>
            </a:r>
            <a:endParaRPr lang="en-US" sz="2400" dirty="0">
              <a:latin typeface="+mj-lt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57200" y="274638"/>
            <a:ext cx="8229600" cy="7363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E05400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 err="1" smtClean="0"/>
              <a:t>Hemidesmosome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148491" y="4574055"/>
            <a:ext cx="1398570" cy="503263"/>
          </a:xfrm>
          <a:prstGeom prst="straightConnector1">
            <a:avLst/>
          </a:prstGeom>
          <a:ln w="38100">
            <a:solidFill>
              <a:srgbClr val="E054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6465195" y="4251962"/>
            <a:ext cx="2678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solidFill>
                  <a:srgbClr val="000000"/>
                </a:solidFill>
                <a:latin typeface="+mj-lt"/>
              </a:rPr>
              <a:t>Attachment plaque</a:t>
            </a:r>
            <a:endParaRPr lang="en-US" sz="2400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3661915" y="5634348"/>
            <a:ext cx="3082421" cy="24659"/>
          </a:xfrm>
          <a:prstGeom prst="straightConnector1">
            <a:avLst/>
          </a:prstGeom>
          <a:ln w="38100">
            <a:solidFill>
              <a:srgbClr val="E054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4"/>
          <p:cNvSpPr txBox="1">
            <a:spLocks noChangeArrowheads="1"/>
          </p:cNvSpPr>
          <p:nvPr/>
        </p:nvSpPr>
        <p:spPr bwMode="auto">
          <a:xfrm>
            <a:off x="6465195" y="5353694"/>
            <a:ext cx="2678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u="sng" dirty="0" smtClean="0">
                <a:solidFill>
                  <a:srgbClr val="FF0000"/>
                </a:solidFill>
                <a:latin typeface="+mj-lt"/>
              </a:rPr>
              <a:t>Reticular lamina</a:t>
            </a:r>
            <a:endParaRPr lang="en-US" sz="2400" u="sng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4860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51691" y="333551"/>
            <a:ext cx="443992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6720" marR="5080" indent="-414655">
              <a:lnSpc>
                <a:spcPct val="100000"/>
              </a:lnSpc>
              <a:spcBef>
                <a:spcPts val="100"/>
              </a:spcBef>
            </a:pPr>
            <a:r>
              <a:rPr lang="en-US" sz="3200" dirty="0" smtClean="0">
                <a:latin typeface="Arial"/>
                <a:cs typeface="Arial"/>
              </a:rPr>
              <a:t>Focal adhesion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01514" y="1754289"/>
            <a:ext cx="4090086" cy="38592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2425" marR="690245" indent="-285750" algn="l">
              <a:lnSpc>
                <a:spcPct val="140000"/>
              </a:lnSpc>
              <a:spcBef>
                <a:spcPts val="100"/>
              </a:spcBef>
              <a:buClr>
                <a:srgbClr val="C1C1C1"/>
              </a:buClr>
              <a:buFont typeface="Wingdings" panose="05000000000000000000" pitchFamily="2" charset="2"/>
              <a:buChar char="q"/>
              <a:tabLst>
                <a:tab pos="187325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Cell to extracellular matrix </a:t>
            </a:r>
            <a:r>
              <a:rPr lang="en-US" sz="1800" dirty="0" smtClean="0">
                <a:latin typeface="Arial"/>
                <a:cs typeface="Arial"/>
              </a:rPr>
              <a:t>junction </a:t>
            </a:r>
          </a:p>
          <a:p>
            <a:pPr marL="352425" marR="690245" indent="-285750" algn="l">
              <a:lnSpc>
                <a:spcPct val="140000"/>
              </a:lnSpc>
              <a:spcBef>
                <a:spcPts val="100"/>
              </a:spcBef>
              <a:buClr>
                <a:srgbClr val="C1C1C1"/>
              </a:buClr>
              <a:buFont typeface="Wingdings" panose="05000000000000000000" pitchFamily="2" charset="2"/>
              <a:buChar char="q"/>
              <a:tabLst>
                <a:tab pos="187325" algn="l"/>
              </a:tabLst>
            </a:pPr>
            <a:r>
              <a:rPr lang="en-US" sz="1800" dirty="0" smtClean="0">
                <a:latin typeface="Arial"/>
                <a:cs typeface="Arial"/>
              </a:rPr>
              <a:t>Actin filaments of the cell are connected through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integrins</a:t>
            </a:r>
            <a:r>
              <a:rPr lang="en-US" sz="1800" dirty="0" smtClean="0">
                <a:latin typeface="Arial"/>
                <a:cs typeface="Arial"/>
              </a:rPr>
              <a:t> to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fibronectin,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laminin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 and collagen IV </a:t>
            </a:r>
            <a:r>
              <a:rPr lang="en-US" sz="1800" dirty="0" smtClean="0">
                <a:latin typeface="Arial"/>
                <a:cs typeface="Arial"/>
              </a:rPr>
              <a:t>of the basal lamina. Actin filaments are attached to the intracellular binding proteins vinculin, </a:t>
            </a:r>
            <a:r>
              <a:rPr lang="en-US" sz="1800" dirty="0" err="1" smtClean="0">
                <a:latin typeface="Arial"/>
                <a:cs typeface="Arial"/>
              </a:rPr>
              <a:t>talin</a:t>
            </a:r>
            <a:r>
              <a:rPr lang="en-US" sz="1800" dirty="0" smtClean="0">
                <a:latin typeface="Arial"/>
                <a:cs typeface="Arial"/>
              </a:rPr>
              <a:t>, α-</a:t>
            </a:r>
            <a:r>
              <a:rPr lang="en-US" sz="1800" dirty="0" err="1" smtClean="0">
                <a:latin typeface="Arial"/>
                <a:cs typeface="Arial"/>
              </a:rPr>
              <a:t>actinin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9706" y="2059901"/>
            <a:ext cx="3771884" cy="3733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33600" y="4419600"/>
            <a:ext cx="5167121" cy="11208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wrap="square" lIns="0" tIns="12700" rIns="0" bIns="0" rtlCol="0">
            <a:spAutoFit/>
          </a:bodyPr>
          <a:lstStyle/>
          <a:p>
            <a:pPr marL="1511935" marR="5080" indent="-1499870" algn="l">
              <a:lnSpc>
                <a:spcPct val="100000"/>
              </a:lnSpc>
              <a:spcBef>
                <a:spcPts val="100"/>
              </a:spcBef>
            </a:pPr>
            <a:r>
              <a:rPr lang="en-US" sz="3600" b="1" dirty="0" smtClean="0">
                <a:solidFill>
                  <a:srgbClr val="5F5F5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EPITHELIAL TISSUE SKIN</a:t>
            </a:r>
            <a:endParaRPr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334767" y="809244"/>
            <a:ext cx="5915025" cy="1882139"/>
            <a:chOff x="2334767" y="809244"/>
            <a:chExt cx="5915025" cy="1882139"/>
          </a:xfrm>
        </p:grpSpPr>
        <p:sp>
          <p:nvSpPr>
            <p:cNvPr id="4" name="object 4"/>
            <p:cNvSpPr/>
            <p:nvPr/>
          </p:nvSpPr>
          <p:spPr>
            <a:xfrm>
              <a:off x="2339339" y="813816"/>
              <a:ext cx="5905500" cy="1873250"/>
            </a:xfrm>
            <a:custGeom>
              <a:avLst/>
              <a:gdLst/>
              <a:ahLst/>
              <a:cxnLst/>
              <a:rect l="l" t="t" r="r" b="b"/>
              <a:pathLst>
                <a:path w="5905500" h="1873250">
                  <a:moveTo>
                    <a:pt x="5773546" y="0"/>
                  </a:moveTo>
                  <a:lnTo>
                    <a:pt x="131953" y="0"/>
                  </a:lnTo>
                  <a:lnTo>
                    <a:pt x="90237" y="6724"/>
                  </a:lnTo>
                  <a:lnTo>
                    <a:pt x="54013" y="25452"/>
                  </a:lnTo>
                  <a:lnTo>
                    <a:pt x="25452" y="54013"/>
                  </a:lnTo>
                  <a:lnTo>
                    <a:pt x="6724" y="90237"/>
                  </a:lnTo>
                  <a:lnTo>
                    <a:pt x="0" y="131953"/>
                  </a:lnTo>
                  <a:lnTo>
                    <a:pt x="0" y="1741043"/>
                  </a:lnTo>
                  <a:lnTo>
                    <a:pt x="6724" y="1782758"/>
                  </a:lnTo>
                  <a:lnTo>
                    <a:pt x="25452" y="1818982"/>
                  </a:lnTo>
                  <a:lnTo>
                    <a:pt x="54013" y="1847543"/>
                  </a:lnTo>
                  <a:lnTo>
                    <a:pt x="90237" y="1866271"/>
                  </a:lnTo>
                  <a:lnTo>
                    <a:pt x="131953" y="1872996"/>
                  </a:lnTo>
                  <a:lnTo>
                    <a:pt x="5773546" y="1872996"/>
                  </a:lnTo>
                  <a:lnTo>
                    <a:pt x="5815262" y="1866271"/>
                  </a:lnTo>
                  <a:lnTo>
                    <a:pt x="5851486" y="1847543"/>
                  </a:lnTo>
                  <a:lnTo>
                    <a:pt x="5880047" y="1818982"/>
                  </a:lnTo>
                  <a:lnTo>
                    <a:pt x="5898775" y="1782758"/>
                  </a:lnTo>
                  <a:lnTo>
                    <a:pt x="5905500" y="1741043"/>
                  </a:lnTo>
                  <a:lnTo>
                    <a:pt x="5905500" y="131953"/>
                  </a:lnTo>
                  <a:lnTo>
                    <a:pt x="5898775" y="90237"/>
                  </a:lnTo>
                  <a:lnTo>
                    <a:pt x="5880047" y="54013"/>
                  </a:lnTo>
                  <a:lnTo>
                    <a:pt x="5851486" y="25452"/>
                  </a:lnTo>
                  <a:lnTo>
                    <a:pt x="5815262" y="6724"/>
                  </a:lnTo>
                  <a:lnTo>
                    <a:pt x="57735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339339" y="813816"/>
              <a:ext cx="5905500" cy="1873250"/>
            </a:xfrm>
            <a:custGeom>
              <a:avLst/>
              <a:gdLst/>
              <a:ahLst/>
              <a:cxnLst/>
              <a:rect l="l" t="t" r="r" b="b"/>
              <a:pathLst>
                <a:path w="5905500" h="1873250">
                  <a:moveTo>
                    <a:pt x="0" y="131953"/>
                  </a:moveTo>
                  <a:lnTo>
                    <a:pt x="6724" y="90237"/>
                  </a:lnTo>
                  <a:lnTo>
                    <a:pt x="25452" y="54013"/>
                  </a:lnTo>
                  <a:lnTo>
                    <a:pt x="54013" y="25452"/>
                  </a:lnTo>
                  <a:lnTo>
                    <a:pt x="90237" y="6724"/>
                  </a:lnTo>
                  <a:lnTo>
                    <a:pt x="131953" y="0"/>
                  </a:lnTo>
                  <a:lnTo>
                    <a:pt x="5773546" y="0"/>
                  </a:lnTo>
                  <a:lnTo>
                    <a:pt x="5815262" y="6724"/>
                  </a:lnTo>
                  <a:lnTo>
                    <a:pt x="5851486" y="25452"/>
                  </a:lnTo>
                  <a:lnTo>
                    <a:pt x="5880047" y="54013"/>
                  </a:lnTo>
                  <a:lnTo>
                    <a:pt x="5898775" y="90237"/>
                  </a:lnTo>
                  <a:lnTo>
                    <a:pt x="5905500" y="131953"/>
                  </a:lnTo>
                  <a:lnTo>
                    <a:pt x="5905500" y="1741043"/>
                  </a:lnTo>
                  <a:lnTo>
                    <a:pt x="5898775" y="1782758"/>
                  </a:lnTo>
                  <a:lnTo>
                    <a:pt x="5880047" y="1818982"/>
                  </a:lnTo>
                  <a:lnTo>
                    <a:pt x="5851486" y="1847543"/>
                  </a:lnTo>
                  <a:lnTo>
                    <a:pt x="5815262" y="1866271"/>
                  </a:lnTo>
                  <a:lnTo>
                    <a:pt x="5773546" y="1872996"/>
                  </a:lnTo>
                  <a:lnTo>
                    <a:pt x="131953" y="1872996"/>
                  </a:lnTo>
                  <a:lnTo>
                    <a:pt x="90237" y="1866271"/>
                  </a:lnTo>
                  <a:lnTo>
                    <a:pt x="54013" y="1847543"/>
                  </a:lnTo>
                  <a:lnTo>
                    <a:pt x="25452" y="1818982"/>
                  </a:lnTo>
                  <a:lnTo>
                    <a:pt x="6724" y="1782758"/>
                  </a:lnTo>
                  <a:lnTo>
                    <a:pt x="0" y="1741043"/>
                  </a:lnTo>
                  <a:lnTo>
                    <a:pt x="0" y="131953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06951" y="1126236"/>
              <a:ext cx="2990088" cy="5135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13403" y="1400556"/>
              <a:ext cx="3378707" cy="51358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52927" y="1674876"/>
              <a:ext cx="2909316" cy="51358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54395" y="1674876"/>
              <a:ext cx="1138427" cy="51358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84976" y="1674876"/>
              <a:ext cx="1467612" cy="51358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67811" y="1949196"/>
              <a:ext cx="4469892" cy="513588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2983738" y="1183004"/>
            <a:ext cx="461835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73430" marR="766445" indent="193040">
              <a:lnSpc>
                <a:spcPct val="100000"/>
              </a:lnSpc>
              <a:spcBef>
                <a:spcPts val="100"/>
              </a:spcBef>
            </a:pPr>
            <a:r>
              <a:rPr sz="1800" spc="-25" dirty="0">
                <a:solidFill>
                  <a:srgbClr val="252525"/>
                </a:solidFill>
                <a:latin typeface="Arial"/>
                <a:cs typeface="Arial"/>
              </a:rPr>
              <a:t>Универзитет</a:t>
            </a:r>
            <a:r>
              <a:rPr sz="1800" spc="-10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52525"/>
                </a:solidFill>
                <a:latin typeface="Arial"/>
                <a:cs typeface="Arial"/>
              </a:rPr>
              <a:t>у</a:t>
            </a:r>
            <a:r>
              <a:rPr sz="1800" spc="-10" dirty="0">
                <a:solidFill>
                  <a:srgbClr val="252525"/>
                </a:solidFill>
                <a:latin typeface="Arial"/>
                <a:cs typeface="Arial"/>
              </a:rPr>
              <a:t> Крагујевцу Факултет</a:t>
            </a:r>
            <a:r>
              <a:rPr sz="1800" spc="-65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52525"/>
                </a:solidFill>
                <a:latin typeface="Arial"/>
                <a:cs typeface="Arial"/>
              </a:rPr>
              <a:t>медицинских</a:t>
            </a:r>
            <a:r>
              <a:rPr sz="1800" spc="-95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800" spc="-20" dirty="0">
                <a:solidFill>
                  <a:srgbClr val="252525"/>
                </a:solidFill>
                <a:latin typeface="Arial"/>
                <a:cs typeface="Arial"/>
              </a:rPr>
              <a:t>наука</a:t>
            </a:r>
            <a:endParaRPr sz="1800" dirty="0">
              <a:latin typeface="Arial"/>
              <a:cs typeface="Arial"/>
            </a:endParaRPr>
          </a:p>
          <a:p>
            <a:pPr marL="227329" marR="5080" indent="-215265">
              <a:lnSpc>
                <a:spcPct val="100000"/>
              </a:lnSpc>
            </a:pPr>
            <a:r>
              <a:rPr sz="1800" dirty="0">
                <a:solidFill>
                  <a:srgbClr val="252525"/>
                </a:solidFill>
                <a:latin typeface="Arial"/>
                <a:cs typeface="Arial"/>
              </a:rPr>
              <a:t>Интегрисане</a:t>
            </a:r>
            <a:r>
              <a:rPr sz="1800" spc="-40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52525"/>
                </a:solidFill>
                <a:latin typeface="Arial"/>
                <a:cs typeface="Arial"/>
              </a:rPr>
              <a:t>академске</a:t>
            </a:r>
            <a:r>
              <a:rPr sz="1800" spc="-55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52525"/>
                </a:solidFill>
                <a:latin typeface="Arial"/>
                <a:cs typeface="Arial"/>
              </a:rPr>
              <a:t>студије</a:t>
            </a:r>
            <a:r>
              <a:rPr sz="1800" spc="-45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52525"/>
                </a:solidFill>
                <a:latin typeface="Arial"/>
                <a:cs typeface="Arial"/>
              </a:rPr>
              <a:t>фармације Катедра</a:t>
            </a:r>
            <a:r>
              <a:rPr sz="1800" spc="-40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52525"/>
                </a:solidFill>
                <a:latin typeface="Arial"/>
                <a:cs typeface="Arial"/>
              </a:rPr>
              <a:t>за</a:t>
            </a:r>
            <a:r>
              <a:rPr sz="1800" spc="-25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52525"/>
                </a:solidFill>
                <a:latin typeface="Arial"/>
                <a:cs typeface="Arial"/>
              </a:rPr>
              <a:t>Хистологију</a:t>
            </a:r>
            <a:r>
              <a:rPr sz="1800" spc="-45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52525"/>
                </a:solidFill>
                <a:latin typeface="Arial"/>
                <a:cs typeface="Arial"/>
              </a:rPr>
              <a:t>и</a:t>
            </a:r>
            <a:r>
              <a:rPr sz="1800" spc="-35" dirty="0">
                <a:solidFill>
                  <a:srgbClr val="252525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52525"/>
                </a:solidFill>
                <a:latin typeface="Arial"/>
                <a:cs typeface="Arial"/>
              </a:rPr>
              <a:t>ембриологију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772282" y="6098540"/>
            <a:ext cx="360362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FFFFFF"/>
                </a:solidFill>
                <a:latin typeface="Arial"/>
                <a:cs typeface="Arial"/>
              </a:rPr>
              <a:t>Week  9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875572"/>
          </a:xfrm>
          <a:prstGeom prst="rect">
            <a:avLst/>
          </a:prstGeom>
        </p:spPr>
        <p:txBody>
          <a:bodyPr vert="horz" wrap="square" lIns="0" tIns="379424" rIns="0" bIns="0" rtlCol="0">
            <a:spAutoFit/>
          </a:bodyPr>
          <a:lstStyle/>
          <a:p>
            <a:pPr marL="1176655">
              <a:lnSpc>
                <a:spcPct val="100000"/>
              </a:lnSpc>
              <a:spcBef>
                <a:spcPts val="105"/>
              </a:spcBef>
            </a:pPr>
            <a:r>
              <a:rPr lang="en-US" sz="3200" dirty="0" smtClean="0">
                <a:latin typeface="Arial"/>
                <a:cs typeface="Arial"/>
              </a:rPr>
              <a:t>Gap junction (nexus)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9740" y="1596644"/>
            <a:ext cx="8256905" cy="5029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47515" marR="168275" indent="-120650">
              <a:lnSpc>
                <a:spcPct val="120000"/>
              </a:lnSpc>
              <a:spcBef>
                <a:spcPts val="100"/>
              </a:spcBef>
              <a:buClr>
                <a:srgbClr val="C1C1C1"/>
              </a:buClr>
              <a:buFont typeface="Arial"/>
              <a:buChar char="•"/>
              <a:tabLst>
                <a:tab pos="4247515" algn="l"/>
              </a:tabLst>
            </a:pPr>
            <a:r>
              <a:rPr 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Nexus (gap junction)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is an intercellular junction built by transmembrane proteins (protein channels)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connexons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 made of 6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connexin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 subunits.</a:t>
            </a:r>
          </a:p>
          <a:p>
            <a:pPr marL="4247515" marR="168275" indent="-120650">
              <a:lnSpc>
                <a:spcPct val="120000"/>
              </a:lnSpc>
              <a:spcBef>
                <a:spcPts val="100"/>
              </a:spcBef>
              <a:buClr>
                <a:srgbClr val="C1C1C1"/>
              </a:buClr>
              <a:buFont typeface="Arial"/>
              <a:buChar char="•"/>
              <a:tabLst>
                <a:tab pos="4247515" algn="l"/>
              </a:tabLst>
            </a:pP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It enables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direct communication 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between the cytoplasm of two neighboring cells.</a:t>
            </a:r>
          </a:p>
          <a:p>
            <a:pPr marL="4247515" marR="168275" indent="-120650">
              <a:lnSpc>
                <a:spcPct val="120000"/>
              </a:lnSpc>
              <a:spcBef>
                <a:spcPts val="100"/>
              </a:spcBef>
              <a:buClr>
                <a:srgbClr val="C1C1C1"/>
              </a:buClr>
              <a:buFont typeface="Arial"/>
              <a:buChar char="•"/>
              <a:tabLst>
                <a:tab pos="4247515" algn="l"/>
              </a:tabLst>
            </a:pP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They have numerous functions (chemical and electrical synapses)</a:t>
            </a:r>
          </a:p>
          <a:p>
            <a:pPr marL="4247515" marR="168275" indent="-120650">
              <a:lnSpc>
                <a:spcPct val="120000"/>
              </a:lnSpc>
              <a:spcBef>
                <a:spcPts val="100"/>
              </a:spcBef>
              <a:buClr>
                <a:srgbClr val="C1C1C1"/>
              </a:buClr>
              <a:buFont typeface="Arial"/>
              <a:buChar char="•"/>
              <a:tabLst>
                <a:tab pos="4247515" algn="l"/>
              </a:tabLst>
            </a:pP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They are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found in different cell types 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(neurons - electrical synapses, cardiac muscle cells, osteocytes, hepatocytes, between oocytes and follicle cells, etc.)</a:t>
            </a:r>
            <a:endParaRPr sz="18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9692" t="1633" r="16001" b="34628"/>
          <a:stretch/>
        </p:blipFill>
        <p:spPr>
          <a:xfrm>
            <a:off x="348643" y="2209800"/>
            <a:ext cx="4223356" cy="3584956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6099" y="0"/>
            <a:ext cx="7961119" cy="675196"/>
          </a:xfrm>
          <a:prstGeom prst="rect">
            <a:avLst/>
          </a:prstGeom>
        </p:spPr>
        <p:txBody>
          <a:bodyPr vert="horz" wrap="square" lIns="0" tIns="180986" rIns="0" bIns="0" rtlCol="0">
            <a:spAutoFit/>
          </a:bodyPr>
          <a:lstStyle/>
          <a:p>
            <a:pPr marL="2117090">
              <a:lnSpc>
                <a:spcPct val="100000"/>
              </a:lnSpc>
              <a:spcBef>
                <a:spcPts val="105"/>
              </a:spcBef>
            </a:pPr>
            <a:r>
              <a:rPr lang="en-US" sz="3200" b="1" dirty="0" smtClean="0">
                <a:latin typeface="Arial"/>
                <a:cs typeface="Arial"/>
              </a:rPr>
              <a:t>Basement membrane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46099" y="1303985"/>
            <a:ext cx="8051800" cy="25719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742315" indent="-342900">
              <a:lnSpc>
                <a:spcPct val="13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It represents a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thin layer of extracellular matrix </a:t>
            </a:r>
            <a:r>
              <a:rPr lang="en-US" sz="1800" spc="-10" dirty="0" smtClean="0">
                <a:latin typeface="Arial"/>
                <a:cs typeface="Arial"/>
              </a:rPr>
              <a:t>that separates the epithelial cells from the connective tissue beneath the epithelium.</a:t>
            </a:r>
          </a:p>
          <a:p>
            <a:pPr marL="355600" marR="742315" indent="-342900">
              <a:lnSpc>
                <a:spcPct val="13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Its basic role is that of a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selective barrier</a:t>
            </a:r>
            <a:r>
              <a:rPr lang="en-US" sz="1800" spc="-10" dirty="0" smtClean="0">
                <a:latin typeface="Arial"/>
                <a:cs typeface="Arial"/>
              </a:rPr>
              <a:t>.</a:t>
            </a:r>
          </a:p>
          <a:p>
            <a:pPr marL="355600" marR="742315" indent="-342900">
              <a:lnSpc>
                <a:spcPct val="13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They are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made up of two embryonically and structurally different components: the </a:t>
            </a:r>
            <a:r>
              <a:rPr lang="en-US" sz="1800" u="sng" spc="-10" dirty="0" smtClean="0">
                <a:solidFill>
                  <a:srgbClr val="FF0000"/>
                </a:solidFill>
                <a:latin typeface="Arial"/>
                <a:cs typeface="Arial"/>
              </a:rPr>
              <a:t>basal lamina </a:t>
            </a:r>
            <a:r>
              <a:rPr lang="en-US" sz="1800" spc="-10" dirty="0" smtClean="0">
                <a:latin typeface="Arial"/>
                <a:cs typeface="Arial"/>
              </a:rPr>
              <a:t>and the </a:t>
            </a:r>
            <a:r>
              <a:rPr lang="en-US" sz="1800" u="sng" spc="-10" dirty="0" smtClean="0">
                <a:solidFill>
                  <a:srgbClr val="FF0000"/>
                </a:solidFill>
                <a:latin typeface="Arial"/>
                <a:cs typeface="Arial"/>
              </a:rPr>
              <a:t>reticular lamina</a:t>
            </a:r>
            <a:r>
              <a:rPr lang="en-US" sz="1800" spc="-10" dirty="0" smtClean="0">
                <a:latin typeface="Arial"/>
                <a:cs typeface="Arial"/>
              </a:rPr>
              <a:t>.</a:t>
            </a:r>
          </a:p>
          <a:p>
            <a:pPr marL="355600" marR="742315" indent="-342900">
              <a:lnSpc>
                <a:spcPct val="13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The basal lamina consists of two sublayers, the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lamina </a:t>
            </a:r>
            <a:r>
              <a:rPr lang="en-US" sz="1800" spc="-10" dirty="0" err="1" smtClean="0">
                <a:solidFill>
                  <a:srgbClr val="FF0000"/>
                </a:solidFill>
                <a:latin typeface="Arial"/>
                <a:cs typeface="Arial"/>
              </a:rPr>
              <a:t>lucida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1800" spc="-10" dirty="0" smtClean="0">
                <a:latin typeface="Arial"/>
                <a:cs typeface="Arial"/>
              </a:rPr>
              <a:t>and the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lamina </a:t>
            </a:r>
            <a:r>
              <a:rPr lang="en-US" sz="1800" spc="-10" dirty="0" err="1" smtClean="0">
                <a:solidFill>
                  <a:srgbClr val="FF0000"/>
                </a:solidFill>
                <a:latin typeface="Arial"/>
                <a:cs typeface="Arial"/>
              </a:rPr>
              <a:t>densa</a:t>
            </a:r>
            <a:r>
              <a:rPr lang="en-US" sz="1800" spc="-10" dirty="0" smtClean="0">
                <a:latin typeface="Arial"/>
                <a:cs typeface="Arial"/>
              </a:rPr>
              <a:t>.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6231" y="4504760"/>
            <a:ext cx="4227769" cy="235324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24600" y="6488668"/>
            <a:ext cx="2518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Basement membrane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304800" y="1219200"/>
            <a:ext cx="8961238" cy="16748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34235" algn="ctr">
              <a:lnSpc>
                <a:spcPct val="100000"/>
              </a:lnSpc>
              <a:spcBef>
                <a:spcPts val="100"/>
              </a:spcBef>
            </a:pPr>
            <a:r>
              <a:rPr lang="en-US" sz="1800" u="sng" dirty="0">
                <a:solidFill>
                  <a:srgbClr val="FF0000"/>
                </a:solidFill>
              </a:rPr>
              <a:t>Lamina </a:t>
            </a:r>
            <a:r>
              <a:rPr lang="en-US" sz="1800" u="sng" dirty="0" err="1">
                <a:solidFill>
                  <a:srgbClr val="FF0000"/>
                </a:solidFill>
              </a:rPr>
              <a:t>lucida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>The lamina </a:t>
            </a:r>
            <a:r>
              <a:rPr lang="en-US" sz="1800" dirty="0" err="1"/>
              <a:t>lucida</a:t>
            </a:r>
            <a:r>
              <a:rPr lang="en-US" sz="1800" dirty="0"/>
              <a:t> is a homogeneous, bright, predominantly glycoprotein layer, located immediately below the basal parts of the cells, 50-60 nm thick. The lamina </a:t>
            </a:r>
            <a:r>
              <a:rPr lang="en-US" sz="1800" dirty="0" err="1"/>
              <a:t>lucida</a:t>
            </a:r>
            <a:r>
              <a:rPr lang="en-US" sz="1800" dirty="0"/>
              <a:t> contains glycoproteins </a:t>
            </a:r>
            <a:r>
              <a:rPr lang="en-US" sz="1800" dirty="0" err="1">
                <a:solidFill>
                  <a:srgbClr val="FF0000"/>
                </a:solidFill>
              </a:rPr>
              <a:t>entactin</a:t>
            </a:r>
            <a:r>
              <a:rPr lang="en-US" sz="1800" dirty="0"/>
              <a:t> and </a:t>
            </a:r>
            <a:r>
              <a:rPr lang="en-US" sz="1800" dirty="0" err="1">
                <a:solidFill>
                  <a:srgbClr val="FF0000"/>
                </a:solidFill>
              </a:rPr>
              <a:t>laminin</a:t>
            </a:r>
            <a:r>
              <a:rPr lang="en-US" sz="1800" dirty="0"/>
              <a:t>, as well as </a:t>
            </a:r>
            <a:r>
              <a:rPr lang="en-US" sz="1800" dirty="0" err="1"/>
              <a:t>integrins</a:t>
            </a:r>
            <a:r>
              <a:rPr lang="en-US" sz="1800" dirty="0"/>
              <a:t> that connect the cytoskeletal structures of endothelial cells with </a:t>
            </a:r>
            <a:r>
              <a:rPr lang="en-US" sz="1800" dirty="0" err="1"/>
              <a:t>laminin</a:t>
            </a:r>
            <a:r>
              <a:rPr lang="en-US" sz="1800" dirty="0"/>
              <a:t>.</a:t>
            </a:r>
            <a:endParaRPr sz="1800" dirty="0"/>
          </a:p>
        </p:txBody>
      </p:sp>
      <p:sp>
        <p:nvSpPr>
          <p:cNvPr id="3" name="object 3"/>
          <p:cNvSpPr txBox="1"/>
          <p:nvPr/>
        </p:nvSpPr>
        <p:spPr>
          <a:xfrm>
            <a:off x="304800" y="3116689"/>
            <a:ext cx="7870943" cy="340285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2088514" algn="ctr">
              <a:lnSpc>
                <a:spcPct val="100000"/>
              </a:lnSpc>
              <a:spcBef>
                <a:spcPts val="675"/>
              </a:spcBef>
            </a:pPr>
            <a:r>
              <a:rPr lang="en-US" u="sng" dirty="0" smtClean="0">
                <a:solidFill>
                  <a:srgbClr val="FF0000"/>
                </a:solidFill>
                <a:latin typeface="Arial"/>
                <a:cs typeface="Arial"/>
              </a:rPr>
              <a:t>Lamina </a:t>
            </a:r>
            <a:r>
              <a:rPr lang="en-US" u="sng" dirty="0" err="1" smtClean="0">
                <a:solidFill>
                  <a:srgbClr val="FF0000"/>
                </a:solidFill>
                <a:latin typeface="Arial"/>
                <a:cs typeface="Arial"/>
              </a:rPr>
              <a:t>densa</a:t>
            </a:r>
            <a:endParaRPr lang="en-US" u="sng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2088514" algn="ctr">
              <a:lnSpc>
                <a:spcPct val="100000"/>
              </a:lnSpc>
              <a:spcBef>
                <a:spcPts val="675"/>
              </a:spcBef>
            </a:pPr>
            <a:r>
              <a:rPr lang="en-US" dirty="0" smtClean="0">
                <a:latin typeface="Arial"/>
                <a:cs typeface="Arial"/>
              </a:rPr>
              <a:t>Heterogeneous, reticular layer, immediately below the lamina </a:t>
            </a:r>
            <a:r>
              <a:rPr lang="en-US" dirty="0" err="1" smtClean="0">
                <a:latin typeface="Arial"/>
                <a:cs typeface="Arial"/>
              </a:rPr>
              <a:t>lucida</a:t>
            </a:r>
            <a:r>
              <a:rPr lang="en-US" dirty="0" smtClean="0">
                <a:latin typeface="Arial"/>
                <a:cs typeface="Arial"/>
              </a:rPr>
              <a:t>. It consists of 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collagen IV, fibronectin </a:t>
            </a:r>
            <a:r>
              <a:rPr lang="en-US" dirty="0" smtClean="0">
                <a:latin typeface="Arial"/>
                <a:cs typeface="Arial"/>
              </a:rPr>
              <a:t>glycoprotein and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perlecan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proteoglycan</a:t>
            </a:r>
            <a:r>
              <a:rPr lang="en-US" dirty="0" smtClean="0">
                <a:latin typeface="Arial"/>
                <a:cs typeface="Arial"/>
              </a:rPr>
              <a:t>. Collagen IV and </a:t>
            </a:r>
            <a:r>
              <a:rPr lang="en-US" dirty="0" err="1" smtClean="0">
                <a:latin typeface="Arial"/>
                <a:cs typeface="Arial"/>
              </a:rPr>
              <a:t>perlecan</a:t>
            </a:r>
            <a:r>
              <a:rPr lang="en-US" dirty="0" smtClean="0">
                <a:latin typeface="Arial"/>
                <a:cs typeface="Arial"/>
              </a:rPr>
              <a:t> form connections with </a:t>
            </a:r>
            <a:r>
              <a:rPr lang="en-US" dirty="0" err="1" smtClean="0">
                <a:latin typeface="Arial"/>
                <a:cs typeface="Arial"/>
              </a:rPr>
              <a:t>laminin</a:t>
            </a:r>
            <a:r>
              <a:rPr lang="en-US" dirty="0" smtClean="0">
                <a:latin typeface="Arial"/>
                <a:cs typeface="Arial"/>
              </a:rPr>
              <a:t> in the composition of the lamina </a:t>
            </a:r>
            <a:r>
              <a:rPr lang="en-US" dirty="0" err="1" smtClean="0">
                <a:latin typeface="Arial"/>
                <a:cs typeface="Arial"/>
              </a:rPr>
              <a:t>lucida</a:t>
            </a:r>
            <a:r>
              <a:rPr lang="en-US" dirty="0" smtClean="0">
                <a:latin typeface="Arial"/>
                <a:cs typeface="Arial"/>
              </a:rPr>
              <a:t>. Fibronectin mediates the attachment of lamina </a:t>
            </a:r>
            <a:r>
              <a:rPr lang="en-US" dirty="0" err="1" smtClean="0">
                <a:latin typeface="Arial"/>
                <a:cs typeface="Arial"/>
              </a:rPr>
              <a:t>densa</a:t>
            </a:r>
            <a:r>
              <a:rPr lang="en-US" dirty="0" smtClean="0">
                <a:latin typeface="Arial"/>
                <a:cs typeface="Arial"/>
              </a:rPr>
              <a:t> to connective tissue components.</a:t>
            </a:r>
          </a:p>
          <a:p>
            <a:pPr marL="2088514" algn="ctr">
              <a:lnSpc>
                <a:spcPct val="100000"/>
              </a:lnSpc>
              <a:spcBef>
                <a:spcPts val="675"/>
              </a:spcBef>
            </a:pPr>
            <a:r>
              <a:rPr lang="en-US" dirty="0" smtClean="0">
                <a:latin typeface="Arial"/>
                <a:cs typeface="Arial"/>
              </a:rPr>
              <a:t>"Anchoring" filaments composed of 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collagen VII </a:t>
            </a:r>
            <a:r>
              <a:rPr lang="en-US" dirty="0" smtClean="0">
                <a:latin typeface="Arial"/>
                <a:cs typeface="Arial"/>
              </a:rPr>
              <a:t>originate from the lamina </a:t>
            </a:r>
            <a:r>
              <a:rPr lang="en-US" dirty="0" err="1" smtClean="0">
                <a:latin typeface="Arial"/>
                <a:cs typeface="Arial"/>
              </a:rPr>
              <a:t>densa</a:t>
            </a:r>
            <a:r>
              <a:rPr lang="en-US" dirty="0" smtClean="0">
                <a:latin typeface="Arial"/>
                <a:cs typeface="Arial"/>
              </a:rPr>
              <a:t> (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they connect fibronectin from the lamina </a:t>
            </a:r>
            <a:r>
              <a:rPr lang="en-US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densa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to collagen fibers in the connective tissue</a:t>
            </a:r>
            <a:r>
              <a:rPr lang="en-US" dirty="0" smtClean="0">
                <a:latin typeface="Arial"/>
                <a:cs typeface="Arial"/>
              </a:rPr>
              <a:t>).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9371" y="304800"/>
            <a:ext cx="678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Basal lamina</a:t>
            </a:r>
            <a:endParaRPr lang="en-US" sz="3200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838200" y="152400"/>
            <a:ext cx="5562601" cy="895577"/>
          </a:xfrm>
          <a:prstGeom prst="rect">
            <a:avLst/>
          </a:prstGeom>
        </p:spPr>
        <p:txBody>
          <a:bodyPr vert="horz" wrap="square" lIns="0" tIns="399236" rIns="0" bIns="0" rtlCol="0">
            <a:spAutoFit/>
          </a:bodyPr>
          <a:lstStyle/>
          <a:p>
            <a:pPr marL="1891664">
              <a:lnSpc>
                <a:spcPct val="100000"/>
              </a:lnSpc>
              <a:spcBef>
                <a:spcPts val="105"/>
              </a:spcBef>
            </a:pPr>
            <a:r>
              <a:rPr lang="en-US" sz="3200" b="1" spc="-10" dirty="0" smtClean="0">
                <a:latin typeface="Arial"/>
                <a:cs typeface="Arial"/>
              </a:rPr>
              <a:t>Lamina </a:t>
            </a:r>
            <a:r>
              <a:rPr lang="en-US" sz="3200" b="1" spc="-10" dirty="0" err="1" smtClean="0">
                <a:latin typeface="Arial"/>
                <a:cs typeface="Arial"/>
              </a:rPr>
              <a:t>reticularis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3400" y="2362200"/>
            <a:ext cx="7969884" cy="1769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235" marR="947419" indent="-342900" algn="ctr">
              <a:lnSpc>
                <a:spcPct val="125000"/>
              </a:lnSpc>
              <a:spcBef>
                <a:spcPts val="100"/>
              </a:spcBef>
              <a:buFont typeface="Wingdings" panose="05000000000000000000" pitchFamily="2" charset="2"/>
              <a:buChar char="q"/>
              <a:tabLst>
                <a:tab pos="356235" algn="l"/>
              </a:tabLst>
            </a:pPr>
            <a:r>
              <a:rPr lang="en-US" sz="1800" dirty="0" smtClean="0">
                <a:latin typeface="Arial"/>
                <a:cs typeface="Arial"/>
              </a:rPr>
              <a:t>The composition of the lamina </a:t>
            </a:r>
            <a:r>
              <a:rPr lang="en-US" sz="1800" dirty="0" err="1" smtClean="0">
                <a:latin typeface="Arial"/>
                <a:cs typeface="Arial"/>
              </a:rPr>
              <a:t>reticularis</a:t>
            </a:r>
            <a:r>
              <a:rPr lang="en-US" sz="1800" dirty="0" smtClean="0">
                <a:latin typeface="Arial"/>
                <a:cs typeface="Arial"/>
              </a:rPr>
              <a:t> includes three types of fine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collagen fibers </a:t>
            </a:r>
            <a:r>
              <a:rPr lang="en-US" sz="1800" dirty="0" smtClean="0">
                <a:latin typeface="Arial"/>
                <a:cs typeface="Arial"/>
              </a:rPr>
              <a:t>secreted by fibroblasts: collagen I, III and V.</a:t>
            </a:r>
          </a:p>
          <a:p>
            <a:pPr marL="356235" marR="947419" indent="-342900" algn="ctr">
              <a:lnSpc>
                <a:spcPct val="125000"/>
              </a:lnSpc>
              <a:spcBef>
                <a:spcPts val="100"/>
              </a:spcBef>
              <a:buFont typeface="Wingdings" panose="05000000000000000000" pitchFamily="2" charset="2"/>
              <a:buChar char="q"/>
              <a:tabLst>
                <a:tab pos="356235" algn="l"/>
              </a:tabLst>
            </a:pPr>
            <a:r>
              <a:rPr lang="en-US" sz="1800" dirty="0" smtClean="0">
                <a:latin typeface="Arial"/>
                <a:cs typeface="Arial"/>
              </a:rPr>
              <a:t>This layer has a mesh structure</a:t>
            </a:r>
            <a:r>
              <a:rPr lang="sr-Latn-RS" sz="1800" dirty="0" smtClean="0">
                <a:latin typeface="Arial"/>
                <a:cs typeface="Arial"/>
              </a:rPr>
              <a:t> hence the name of it</a:t>
            </a:r>
            <a:endParaRPr lang="en-US" sz="1800" dirty="0" smtClean="0">
              <a:latin typeface="Arial"/>
              <a:cs typeface="Arial"/>
            </a:endParaRPr>
          </a:p>
          <a:p>
            <a:pPr marL="356235" marR="947419" indent="-342900" algn="ctr">
              <a:lnSpc>
                <a:spcPct val="125000"/>
              </a:lnSpc>
              <a:spcBef>
                <a:spcPts val="100"/>
              </a:spcBef>
              <a:buFont typeface="Wingdings" panose="05000000000000000000" pitchFamily="2" charset="2"/>
              <a:buChar char="q"/>
              <a:tabLst>
                <a:tab pos="356235" algn="l"/>
              </a:tabLst>
            </a:pPr>
            <a:r>
              <a:rPr lang="en-US" sz="1800" dirty="0" smtClean="0">
                <a:latin typeface="Arial"/>
                <a:cs typeface="Arial"/>
              </a:rPr>
              <a:t>It is connected to the entire basal lamina via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fibronectin</a:t>
            </a:r>
            <a:r>
              <a:rPr lang="en-US" sz="1800" dirty="0" smtClean="0">
                <a:latin typeface="Arial"/>
                <a:cs typeface="Arial"/>
              </a:rPr>
              <a:t>, which binds to collagen and </a:t>
            </a:r>
            <a:r>
              <a:rPr lang="en-US" sz="1800" dirty="0" err="1" smtClean="0">
                <a:latin typeface="Arial"/>
                <a:cs typeface="Arial"/>
              </a:rPr>
              <a:t>glycosaminoglycans</a:t>
            </a:r>
            <a:r>
              <a:rPr lang="en-US" sz="1800" dirty="0" smtClean="0">
                <a:latin typeface="Arial"/>
                <a:cs typeface="Arial"/>
              </a:rPr>
              <a:t>.</a:t>
            </a:r>
            <a:endParaRPr sz="1800" dirty="0"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400" y="228600"/>
            <a:ext cx="7961119" cy="875572"/>
          </a:xfrm>
          <a:prstGeom prst="rect">
            <a:avLst/>
          </a:prstGeom>
        </p:spPr>
        <p:txBody>
          <a:bodyPr vert="horz" wrap="square" lIns="0" tIns="379424" rIns="0" bIns="0" rtlCol="0">
            <a:spAutoFit/>
          </a:bodyPr>
          <a:lstStyle/>
          <a:p>
            <a:pPr marL="1569720">
              <a:lnSpc>
                <a:spcPct val="100000"/>
              </a:lnSpc>
              <a:spcBef>
                <a:spcPts val="105"/>
              </a:spcBef>
            </a:pPr>
            <a:r>
              <a:rPr lang="sr-Latn-RS" sz="3200" b="1" dirty="0" smtClean="0">
                <a:latin typeface="Arial"/>
                <a:cs typeface="Arial"/>
              </a:rPr>
              <a:t>Classification of the e</a:t>
            </a:r>
            <a:r>
              <a:rPr lang="en-US" sz="3200" b="1" dirty="0" err="1" smtClean="0">
                <a:latin typeface="Arial"/>
                <a:cs typeface="Arial"/>
              </a:rPr>
              <a:t>pithelium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711" y="1669796"/>
            <a:ext cx="7922259" cy="3864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  <a:tabLst>
                <a:tab pos="355600" algn="l"/>
              </a:tabLst>
            </a:pPr>
            <a:r>
              <a:rPr lang="en-US" sz="1800" dirty="0" smtClean="0">
                <a:latin typeface="Arial"/>
                <a:cs typeface="Arial"/>
              </a:rPr>
              <a:t>Epithelia differ in embryonic origin, structure, function and localization.</a:t>
            </a:r>
          </a:p>
          <a:p>
            <a:pPr marL="12700" marR="5080">
              <a:lnSpc>
                <a:spcPct val="125000"/>
              </a:lnSpc>
              <a:spcBef>
                <a:spcPts val="100"/>
              </a:spcBef>
              <a:tabLst>
                <a:tab pos="355600" algn="l"/>
              </a:tabLst>
            </a:pPr>
            <a:r>
              <a:rPr lang="en-US" sz="1800" dirty="0" smtClean="0">
                <a:latin typeface="Arial"/>
                <a:cs typeface="Arial"/>
              </a:rPr>
              <a:t>According to function, epithelia are classified into three basic groups:</a:t>
            </a:r>
          </a:p>
          <a:p>
            <a:pPr marL="355600" marR="5080" indent="-342900">
              <a:lnSpc>
                <a:spcPct val="125000"/>
              </a:lnSpc>
              <a:spcBef>
                <a:spcPts val="100"/>
              </a:spcBef>
              <a:buFont typeface="Wingdings" panose="05000000000000000000" pitchFamily="2" charset="2"/>
              <a:buChar char="q"/>
              <a:tabLst>
                <a:tab pos="3556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Covering epithelia</a:t>
            </a:r>
          </a:p>
          <a:p>
            <a:pPr marL="355600" marR="5080" indent="-342900">
              <a:lnSpc>
                <a:spcPct val="125000"/>
              </a:lnSpc>
              <a:spcBef>
                <a:spcPts val="100"/>
              </a:spcBef>
              <a:buFont typeface="Wingdings" panose="05000000000000000000" pitchFamily="2" charset="2"/>
              <a:buChar char="q"/>
              <a:tabLst>
                <a:tab pos="3556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Glandular epithelia 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(glands)</a:t>
            </a:r>
          </a:p>
          <a:p>
            <a:pPr marL="355600" marR="5080" indent="-342900">
              <a:lnSpc>
                <a:spcPct val="125000"/>
              </a:lnSpc>
              <a:spcBef>
                <a:spcPts val="100"/>
              </a:spcBef>
              <a:buFont typeface="Wingdings" panose="05000000000000000000" pitchFamily="2" charset="2"/>
              <a:buChar char="q"/>
              <a:tabLst>
                <a:tab pos="3556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Sensory epithelia </a:t>
            </a:r>
            <a:r>
              <a:rPr lang="en-US" sz="1800" dirty="0" smtClean="0">
                <a:latin typeface="Arial"/>
                <a:cs typeface="Arial"/>
              </a:rPr>
              <a:t>(</a:t>
            </a:r>
            <a:r>
              <a:rPr lang="en-US" sz="1800" dirty="0" err="1" smtClean="0">
                <a:latin typeface="Arial"/>
                <a:cs typeface="Arial"/>
              </a:rPr>
              <a:t>neuroepithelia</a:t>
            </a:r>
            <a:r>
              <a:rPr lang="en-US" sz="1800" dirty="0" smtClean="0">
                <a:latin typeface="Arial"/>
                <a:cs typeface="Arial"/>
              </a:rPr>
              <a:t>)</a:t>
            </a:r>
          </a:p>
          <a:p>
            <a:pPr marL="355600" marR="5080" indent="-342900">
              <a:lnSpc>
                <a:spcPct val="125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dirty="0" smtClean="0">
                <a:latin typeface="Arial"/>
                <a:cs typeface="Arial"/>
              </a:rPr>
              <a:t>There are also epithelia which, according to their specific function, cannot be classified in any of these groups.</a:t>
            </a:r>
          </a:p>
          <a:p>
            <a:pPr marL="355600" marR="5080" indent="-342900">
              <a:lnSpc>
                <a:spcPct val="125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dirty="0" smtClean="0">
                <a:latin typeface="Arial"/>
                <a:cs typeface="Arial"/>
              </a:rPr>
              <a:t>As special types of epithelium, the epithelium of the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thymus</a:t>
            </a:r>
            <a:r>
              <a:rPr lang="en-US" sz="1800" dirty="0" smtClean="0">
                <a:latin typeface="Arial"/>
                <a:cs typeface="Arial"/>
              </a:rPr>
              <a:t>, the epithelium of the </a:t>
            </a:r>
            <a:r>
              <a:rPr lang="sr-Latn-RS" sz="1800" dirty="0" smtClean="0">
                <a:solidFill>
                  <a:srgbClr val="FF0000"/>
                </a:solidFill>
                <a:latin typeface="Arial"/>
                <a:cs typeface="Arial"/>
              </a:rPr>
              <a:t>ovarian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 follicles</a:t>
            </a:r>
            <a:r>
              <a:rPr lang="en-US" sz="1800" dirty="0" smtClean="0">
                <a:latin typeface="Arial"/>
                <a:cs typeface="Arial"/>
              </a:rPr>
              <a:t>, the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semi</a:t>
            </a:r>
            <a:r>
              <a:rPr lang="sr-Latn-RS" sz="1800" dirty="0" smtClean="0">
                <a:solidFill>
                  <a:srgbClr val="FF0000"/>
                </a:solidFill>
                <a:latin typeface="Arial"/>
                <a:cs typeface="Arial"/>
              </a:rPr>
              <a:t>niferous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 epithelium </a:t>
            </a:r>
            <a:r>
              <a:rPr lang="en-US" sz="1800" dirty="0" smtClean="0">
                <a:latin typeface="Arial"/>
                <a:cs typeface="Arial"/>
              </a:rPr>
              <a:t>of the testis, the epithelium of the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stria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vascularis</a:t>
            </a:r>
            <a:r>
              <a:rPr lang="en-US" sz="1800" dirty="0" smtClean="0">
                <a:latin typeface="Arial"/>
                <a:cs typeface="Arial"/>
              </a:rPr>
              <a:t>, the epithelium of the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iris</a:t>
            </a:r>
            <a:r>
              <a:rPr lang="en-US" sz="1800" dirty="0" smtClean="0">
                <a:latin typeface="Arial"/>
                <a:cs typeface="Arial"/>
              </a:rPr>
              <a:t>, and the epithelium of the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ciliary body </a:t>
            </a:r>
            <a:r>
              <a:rPr lang="en-US" sz="1800" dirty="0" smtClean="0">
                <a:latin typeface="Arial"/>
                <a:cs typeface="Arial"/>
              </a:rPr>
              <a:t>are distinguished.</a:t>
            </a:r>
            <a:endParaRPr sz="1800" dirty="0"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228600"/>
            <a:ext cx="5047360" cy="875572"/>
          </a:xfrm>
          <a:prstGeom prst="rect">
            <a:avLst/>
          </a:prstGeom>
        </p:spPr>
        <p:txBody>
          <a:bodyPr vert="horz" wrap="square" lIns="0" tIns="379424" rIns="0" bIns="0" rtlCol="0">
            <a:spAutoFit/>
          </a:bodyPr>
          <a:lstStyle/>
          <a:p>
            <a:pPr marL="998219">
              <a:lnSpc>
                <a:spcPct val="100000"/>
              </a:lnSpc>
              <a:spcBef>
                <a:spcPts val="105"/>
              </a:spcBef>
            </a:pPr>
            <a:r>
              <a:rPr lang="sr-Latn-RS" sz="3200" b="1" dirty="0" smtClean="0">
                <a:latin typeface="Arial"/>
                <a:cs typeface="Arial"/>
              </a:rPr>
              <a:t>Covering epithelia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430" y="1592714"/>
            <a:ext cx="7958455" cy="37100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69215" indent="-342900">
              <a:lnSpc>
                <a:spcPct val="120000"/>
              </a:lnSpc>
              <a:spcBef>
                <a:spcPts val="95"/>
              </a:spcBef>
              <a:buChar char="•"/>
              <a:tabLst>
                <a:tab pos="355600" algn="l"/>
              </a:tabLst>
            </a:pPr>
            <a:r>
              <a:rPr lang="sr-Latn-RS" sz="2000" dirty="0" smtClean="0">
                <a:solidFill>
                  <a:srgbClr val="0000FF"/>
                </a:solidFill>
                <a:latin typeface="Arial"/>
                <a:cs typeface="Arial"/>
              </a:rPr>
              <a:t>Covering</a:t>
            </a:r>
            <a:r>
              <a:rPr lang="en-US" sz="2000" dirty="0" smtClean="0">
                <a:solidFill>
                  <a:srgbClr val="0000FF"/>
                </a:solidFill>
                <a:latin typeface="Arial"/>
                <a:cs typeface="Arial"/>
              </a:rPr>
              <a:t> epithelia </a:t>
            </a: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belong to epithelia whose cells are arranged in one or more layers and 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line the surface </a:t>
            </a: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of the body or 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cover the cavities</a:t>
            </a: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 of internal organs.</a:t>
            </a:r>
          </a:p>
          <a:p>
            <a:pPr marL="355600" marR="69215" indent="-342900">
              <a:lnSpc>
                <a:spcPct val="120000"/>
              </a:lnSpc>
              <a:spcBef>
                <a:spcPts val="95"/>
              </a:spcBef>
              <a:buChar char="•"/>
              <a:tabLst>
                <a:tab pos="355600" algn="l"/>
              </a:tabLst>
            </a:pP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Based on their structural characteristics, epithelia are divided into 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simple</a:t>
            </a: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 (single-layered), composed of one row of cells, and 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stratified</a:t>
            </a: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 (multilayered), composed of a number of layers of cells.</a:t>
            </a:r>
          </a:p>
          <a:p>
            <a:pPr marL="355600" marR="69215" indent="-342900">
              <a:lnSpc>
                <a:spcPct val="120000"/>
              </a:lnSpc>
              <a:spcBef>
                <a:spcPts val="95"/>
              </a:spcBef>
              <a:buChar char="•"/>
              <a:tabLst>
                <a:tab pos="355600" algn="l"/>
              </a:tabLst>
            </a:pP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Special types of covering epithelia include 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pseudostratified</a:t>
            </a: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 epithelia and 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transitional</a:t>
            </a: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 type epithelium.</a:t>
            </a:r>
          </a:p>
          <a:p>
            <a:pPr marL="355600" marR="69215" indent="-342900">
              <a:lnSpc>
                <a:spcPct val="120000"/>
              </a:lnSpc>
              <a:spcBef>
                <a:spcPts val="95"/>
              </a:spcBef>
              <a:buChar char="•"/>
              <a:tabLst>
                <a:tab pos="355600" algn="l"/>
              </a:tabLst>
            </a:pP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The shape of the cells in their composition is used to </a:t>
            </a:r>
            <a:r>
              <a:rPr lang="en-US" sz="2000" dirty="0" err="1" smtClean="0">
                <a:solidFill>
                  <a:schemeClr val="tx1"/>
                </a:solidFill>
                <a:latin typeface="Arial"/>
                <a:cs typeface="Arial"/>
              </a:rPr>
              <a:t>subclassify</a:t>
            </a: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 covering epithelia.</a:t>
            </a:r>
            <a:endParaRPr sz="2000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62000" y="1066800"/>
            <a:ext cx="7034530" cy="43514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>
              <a:lnSpc>
                <a:spcPct val="120000"/>
              </a:lnSpc>
              <a:spcBef>
                <a:spcPts val="100"/>
              </a:spcBef>
              <a:buSzPct val="78947"/>
              <a:tabLst>
                <a:tab pos="354965" algn="l"/>
              </a:tabLst>
            </a:pPr>
            <a:r>
              <a:rPr lang="en-US" sz="1900" b="1" dirty="0" smtClean="0">
                <a:solidFill>
                  <a:srgbClr val="00B0F0"/>
                </a:solidFill>
                <a:latin typeface="Tahoma"/>
                <a:cs typeface="Tahoma"/>
              </a:rPr>
              <a:t>Simple</a:t>
            </a:r>
            <a:r>
              <a:rPr lang="en-US" sz="1900" b="1" dirty="0" smtClean="0">
                <a:solidFill>
                  <a:srgbClr val="0000FF"/>
                </a:solidFill>
                <a:latin typeface="Tahoma"/>
                <a:cs typeface="Tahoma"/>
              </a:rPr>
              <a:t> </a:t>
            </a:r>
            <a:r>
              <a:rPr lang="en-US" sz="1900" dirty="0" smtClean="0">
                <a:solidFill>
                  <a:schemeClr val="tx1"/>
                </a:solidFill>
                <a:latin typeface="Tahoma"/>
                <a:cs typeface="Tahoma"/>
              </a:rPr>
              <a:t>(one </a:t>
            </a:r>
            <a:r>
              <a:rPr lang="sr-Latn-RS" sz="1900" dirty="0" smtClean="0">
                <a:solidFill>
                  <a:schemeClr val="tx1"/>
                </a:solidFill>
                <a:latin typeface="Tahoma"/>
                <a:cs typeface="Tahoma"/>
              </a:rPr>
              <a:t>layer</a:t>
            </a:r>
            <a:r>
              <a:rPr lang="en-US" sz="1900" dirty="0" smtClean="0">
                <a:solidFill>
                  <a:schemeClr val="tx1"/>
                </a:solidFill>
                <a:latin typeface="Tahoma"/>
                <a:cs typeface="Tahoma"/>
              </a:rPr>
              <a:t> of epithelial cells</a:t>
            </a:r>
            <a:r>
              <a:rPr lang="sr-Latn-RS" sz="1900" dirty="0" smtClean="0">
                <a:solidFill>
                  <a:schemeClr val="tx1"/>
                </a:solidFill>
                <a:latin typeface="Tahoma"/>
                <a:cs typeface="Tahoma"/>
              </a:rPr>
              <a:t> in contact with basal lamina)</a:t>
            </a:r>
          </a:p>
          <a:p>
            <a:pPr marL="354965" marR="5080" indent="-342900">
              <a:lnSpc>
                <a:spcPct val="120000"/>
              </a:lnSpc>
              <a:spcBef>
                <a:spcPts val="100"/>
              </a:spcBef>
              <a:buSzPct val="78947"/>
              <a:buFont typeface="Wingdings" panose="05000000000000000000" pitchFamily="2" charset="2"/>
              <a:buChar char="q"/>
              <a:tabLst>
                <a:tab pos="354965" algn="l"/>
              </a:tabLst>
            </a:pPr>
            <a:r>
              <a:rPr lang="sr-Latn-RS" sz="1900" dirty="0" smtClean="0">
                <a:solidFill>
                  <a:srgbClr val="FF0000"/>
                </a:solidFill>
                <a:latin typeface="Tahoma"/>
                <a:cs typeface="Tahoma"/>
              </a:rPr>
              <a:t>Squamous</a:t>
            </a:r>
          </a:p>
          <a:p>
            <a:pPr marL="354965" marR="5080" lvl="7" indent="-342900">
              <a:lnSpc>
                <a:spcPct val="120000"/>
              </a:lnSpc>
              <a:spcBef>
                <a:spcPts val="100"/>
              </a:spcBef>
              <a:buSzPct val="78947"/>
              <a:buFont typeface="Wingdings"/>
              <a:buChar char=""/>
              <a:tabLst>
                <a:tab pos="354965" algn="l"/>
              </a:tabLst>
            </a:pPr>
            <a:r>
              <a:rPr lang="en-US" sz="1900" dirty="0" smtClean="0">
                <a:solidFill>
                  <a:srgbClr val="FF0000"/>
                </a:solidFill>
                <a:latin typeface="Tahoma"/>
                <a:cs typeface="Tahoma"/>
              </a:rPr>
              <a:t>Cub</a:t>
            </a:r>
            <a:r>
              <a:rPr lang="sr-Latn-RS" sz="1900" dirty="0" smtClean="0">
                <a:solidFill>
                  <a:srgbClr val="FF0000"/>
                </a:solidFill>
                <a:latin typeface="Tahoma"/>
                <a:cs typeface="Tahoma"/>
              </a:rPr>
              <a:t>oid</a:t>
            </a:r>
          </a:p>
          <a:p>
            <a:pPr marL="354965" marR="5080" lvl="7" indent="-342900">
              <a:lnSpc>
                <a:spcPct val="120000"/>
              </a:lnSpc>
              <a:spcBef>
                <a:spcPts val="100"/>
              </a:spcBef>
              <a:buSzPct val="78947"/>
              <a:buFont typeface="Wingdings"/>
              <a:buChar char=""/>
              <a:tabLst>
                <a:tab pos="354965" algn="l"/>
              </a:tabLst>
            </a:pPr>
            <a:r>
              <a:rPr lang="en-US" sz="1900" dirty="0" smtClean="0">
                <a:solidFill>
                  <a:srgbClr val="FF0000"/>
                </a:solidFill>
                <a:latin typeface="Tahoma"/>
                <a:cs typeface="Tahoma"/>
              </a:rPr>
              <a:t>C</a:t>
            </a:r>
            <a:r>
              <a:rPr lang="sr-Latn-RS" sz="1900" dirty="0" smtClean="0">
                <a:solidFill>
                  <a:srgbClr val="FF0000"/>
                </a:solidFill>
                <a:latin typeface="Tahoma"/>
                <a:cs typeface="Tahoma"/>
              </a:rPr>
              <a:t>ollumnar</a:t>
            </a:r>
            <a:endParaRPr lang="en-US" sz="1900" dirty="0" smtClean="0">
              <a:solidFill>
                <a:srgbClr val="FF0000"/>
              </a:solidFill>
              <a:latin typeface="Tahoma"/>
              <a:cs typeface="Tahoma"/>
            </a:endParaRPr>
          </a:p>
          <a:p>
            <a:pPr marL="12065" marR="5080">
              <a:lnSpc>
                <a:spcPct val="120000"/>
              </a:lnSpc>
              <a:spcBef>
                <a:spcPts val="100"/>
              </a:spcBef>
              <a:buSzPct val="78947"/>
              <a:tabLst>
                <a:tab pos="354965" algn="l"/>
              </a:tabLst>
            </a:pPr>
            <a:r>
              <a:rPr lang="sr-Latn-RS" sz="1900" b="1" dirty="0" smtClean="0">
                <a:solidFill>
                  <a:srgbClr val="00B0F0"/>
                </a:solidFill>
                <a:latin typeface="Tahoma"/>
                <a:cs typeface="Tahoma"/>
              </a:rPr>
              <a:t>Stratified</a:t>
            </a:r>
            <a:r>
              <a:rPr lang="en-US" sz="1900" dirty="0" smtClean="0">
                <a:solidFill>
                  <a:schemeClr val="tx1"/>
                </a:solidFill>
                <a:latin typeface="Tahoma"/>
                <a:cs typeface="Tahoma"/>
              </a:rPr>
              <a:t> (multiple </a:t>
            </a:r>
            <a:r>
              <a:rPr lang="sr-Latn-RS" sz="1900" dirty="0" smtClean="0">
                <a:solidFill>
                  <a:schemeClr val="tx1"/>
                </a:solidFill>
                <a:latin typeface="Tahoma"/>
                <a:cs typeface="Tahoma"/>
              </a:rPr>
              <a:t>layers</a:t>
            </a:r>
            <a:r>
              <a:rPr lang="en-US" sz="1900" dirty="0" smtClean="0">
                <a:solidFill>
                  <a:schemeClr val="tx1"/>
                </a:solidFill>
                <a:latin typeface="Tahoma"/>
                <a:cs typeface="Tahoma"/>
              </a:rPr>
              <a:t> of cells)</a:t>
            </a:r>
          </a:p>
          <a:p>
            <a:pPr marL="354965" marR="5080" indent="-342900">
              <a:lnSpc>
                <a:spcPct val="120000"/>
              </a:lnSpc>
              <a:spcBef>
                <a:spcPts val="100"/>
              </a:spcBef>
              <a:buSzPct val="78947"/>
              <a:buFont typeface="Wingdings"/>
              <a:buChar char=""/>
              <a:tabLst>
                <a:tab pos="354965" algn="l"/>
              </a:tabLst>
            </a:pPr>
            <a:r>
              <a:rPr lang="en-US" sz="1900" dirty="0" smtClean="0">
                <a:solidFill>
                  <a:srgbClr val="FF0000"/>
                </a:solidFill>
                <a:latin typeface="Tahoma"/>
                <a:cs typeface="Tahoma"/>
              </a:rPr>
              <a:t>Squamous stratified with and without </a:t>
            </a:r>
            <a:r>
              <a:rPr lang="sr-Latn-RS" sz="1900" dirty="0" smtClean="0">
                <a:solidFill>
                  <a:srgbClr val="FF0000"/>
                </a:solidFill>
                <a:latin typeface="Tahoma"/>
                <a:cs typeface="Tahoma"/>
              </a:rPr>
              <a:t>keratinization</a:t>
            </a:r>
          </a:p>
          <a:p>
            <a:pPr marL="354965" marR="5080" indent="-342900">
              <a:lnSpc>
                <a:spcPct val="120000"/>
              </a:lnSpc>
              <a:spcBef>
                <a:spcPts val="100"/>
              </a:spcBef>
              <a:buSzPct val="78947"/>
              <a:buFont typeface="Wingdings"/>
              <a:buChar char=""/>
              <a:tabLst>
                <a:tab pos="354965" algn="l"/>
              </a:tabLst>
            </a:pPr>
            <a:r>
              <a:rPr lang="en-US" sz="1900" strike="sngStrike" dirty="0" smtClean="0">
                <a:solidFill>
                  <a:srgbClr val="FF0000"/>
                </a:solidFill>
                <a:latin typeface="Tahoma"/>
                <a:cs typeface="Tahoma"/>
              </a:rPr>
              <a:t>Cuboidal stratified epithelium </a:t>
            </a:r>
            <a:endParaRPr lang="sr-Latn-RS" sz="1900" strike="sngStrike" dirty="0" smtClean="0">
              <a:solidFill>
                <a:srgbClr val="FF0000"/>
              </a:solidFill>
              <a:latin typeface="Tahoma"/>
              <a:cs typeface="Tahoma"/>
            </a:endParaRPr>
          </a:p>
          <a:p>
            <a:pPr marL="354965" marR="5080" indent="-342900">
              <a:lnSpc>
                <a:spcPct val="120000"/>
              </a:lnSpc>
              <a:spcBef>
                <a:spcPts val="100"/>
              </a:spcBef>
              <a:buSzPct val="78947"/>
              <a:buFont typeface="Wingdings"/>
              <a:buChar char=""/>
              <a:tabLst>
                <a:tab pos="354965" algn="l"/>
              </a:tabLst>
            </a:pPr>
            <a:r>
              <a:rPr lang="en-US" sz="1900" strike="sngStrike" dirty="0" smtClean="0">
                <a:solidFill>
                  <a:srgbClr val="FF0000"/>
                </a:solidFill>
                <a:latin typeface="Tahoma"/>
                <a:cs typeface="Tahoma"/>
              </a:rPr>
              <a:t>C</a:t>
            </a:r>
            <a:r>
              <a:rPr lang="sr-Latn-RS" sz="1900" strike="sngStrike" dirty="0" smtClean="0">
                <a:solidFill>
                  <a:srgbClr val="FF0000"/>
                </a:solidFill>
                <a:latin typeface="Tahoma"/>
                <a:cs typeface="Tahoma"/>
              </a:rPr>
              <a:t>ol</a:t>
            </a:r>
            <a:r>
              <a:rPr lang="en-US" sz="1900" strike="sngStrike" dirty="0" smtClean="0">
                <a:solidFill>
                  <a:srgbClr val="FF0000"/>
                </a:solidFill>
                <a:latin typeface="Tahoma"/>
                <a:cs typeface="Tahoma"/>
              </a:rPr>
              <a:t>l</a:t>
            </a:r>
            <a:r>
              <a:rPr lang="sr-Latn-RS" sz="1900" strike="sngStrike" dirty="0" smtClean="0">
                <a:solidFill>
                  <a:srgbClr val="FF0000"/>
                </a:solidFill>
                <a:latin typeface="Tahoma"/>
                <a:cs typeface="Tahoma"/>
              </a:rPr>
              <a:t>umnar</a:t>
            </a:r>
            <a:r>
              <a:rPr lang="en-US" sz="1900" strike="sngStrike" dirty="0" smtClean="0">
                <a:solidFill>
                  <a:srgbClr val="FF0000"/>
                </a:solidFill>
                <a:latin typeface="Tahoma"/>
                <a:cs typeface="Tahoma"/>
              </a:rPr>
              <a:t> stratified epithelium</a:t>
            </a:r>
            <a:endParaRPr lang="sr-Latn-RS" sz="1900" strike="sngStrike" dirty="0" smtClean="0">
              <a:solidFill>
                <a:srgbClr val="FF0000"/>
              </a:solidFill>
              <a:latin typeface="Tahoma"/>
              <a:cs typeface="Tahoma"/>
            </a:endParaRPr>
          </a:p>
          <a:p>
            <a:pPr marL="354965" marR="5080" indent="-342900">
              <a:lnSpc>
                <a:spcPct val="120000"/>
              </a:lnSpc>
              <a:spcBef>
                <a:spcPts val="100"/>
              </a:spcBef>
              <a:buSzPct val="78947"/>
              <a:buFont typeface="Wingdings"/>
              <a:buChar char=""/>
              <a:tabLst>
                <a:tab pos="354965" algn="l"/>
              </a:tabLst>
            </a:pPr>
            <a:endParaRPr lang="en-US" sz="1900" dirty="0" smtClean="0">
              <a:solidFill>
                <a:schemeClr val="tx1"/>
              </a:solidFill>
              <a:latin typeface="Tahoma"/>
              <a:cs typeface="Tahoma"/>
            </a:endParaRPr>
          </a:p>
          <a:p>
            <a:pPr marL="12065" marR="5080">
              <a:lnSpc>
                <a:spcPct val="120000"/>
              </a:lnSpc>
              <a:spcBef>
                <a:spcPts val="100"/>
              </a:spcBef>
              <a:buSzPct val="78947"/>
              <a:tabLst>
                <a:tab pos="354965" algn="l"/>
              </a:tabLst>
            </a:pPr>
            <a:r>
              <a:rPr lang="en-US" sz="1900" b="1" dirty="0" smtClean="0">
                <a:solidFill>
                  <a:srgbClr val="00B0F0"/>
                </a:solidFill>
                <a:latin typeface="Tahoma"/>
                <a:cs typeface="Tahoma"/>
              </a:rPr>
              <a:t>Pseudostratified</a:t>
            </a:r>
            <a:r>
              <a:rPr lang="en-US" sz="1900" dirty="0" smtClean="0">
                <a:solidFill>
                  <a:schemeClr val="tx1"/>
                </a:solidFill>
                <a:latin typeface="Tahoma"/>
                <a:cs typeface="Tahoma"/>
              </a:rPr>
              <a:t> </a:t>
            </a:r>
            <a:endParaRPr lang="sr-Latn-RS" sz="1900" dirty="0" smtClean="0">
              <a:solidFill>
                <a:schemeClr val="tx1"/>
              </a:solidFill>
              <a:latin typeface="Tahoma"/>
              <a:cs typeface="Tahoma"/>
            </a:endParaRPr>
          </a:p>
          <a:p>
            <a:pPr marL="12065" marR="5080">
              <a:lnSpc>
                <a:spcPct val="120000"/>
              </a:lnSpc>
              <a:spcBef>
                <a:spcPts val="100"/>
              </a:spcBef>
              <a:buSzPct val="78947"/>
              <a:tabLst>
                <a:tab pos="354965" algn="l"/>
              </a:tabLst>
            </a:pPr>
            <a:endParaRPr lang="sr-Latn-RS" sz="1900" dirty="0" smtClean="0">
              <a:solidFill>
                <a:schemeClr val="tx1"/>
              </a:solidFill>
              <a:latin typeface="Tahoma"/>
              <a:cs typeface="Tahoma"/>
            </a:endParaRPr>
          </a:p>
          <a:p>
            <a:pPr marL="12065" marR="5080">
              <a:lnSpc>
                <a:spcPct val="120000"/>
              </a:lnSpc>
              <a:spcBef>
                <a:spcPts val="100"/>
              </a:spcBef>
              <a:buSzPct val="78947"/>
              <a:tabLst>
                <a:tab pos="354965" algn="l"/>
              </a:tabLst>
            </a:pPr>
            <a:r>
              <a:rPr lang="sr-Latn-RS" sz="1900" b="1" dirty="0" smtClean="0">
                <a:solidFill>
                  <a:srgbClr val="00B0F0"/>
                </a:solidFill>
                <a:latin typeface="Tahoma"/>
                <a:cs typeface="Tahoma"/>
              </a:rPr>
              <a:t>T</a:t>
            </a:r>
            <a:r>
              <a:rPr lang="en-US" sz="1900" b="1" dirty="0" err="1" smtClean="0">
                <a:solidFill>
                  <a:srgbClr val="00B0F0"/>
                </a:solidFill>
                <a:latin typeface="Tahoma"/>
                <a:cs typeface="Tahoma"/>
              </a:rPr>
              <a:t>ransitional</a:t>
            </a:r>
            <a:r>
              <a:rPr lang="en-US" sz="1900" b="1" dirty="0" smtClean="0">
                <a:solidFill>
                  <a:srgbClr val="00B0F0"/>
                </a:solidFill>
                <a:latin typeface="Tahoma"/>
                <a:cs typeface="Tahoma"/>
              </a:rPr>
              <a:t> </a:t>
            </a:r>
            <a:r>
              <a:rPr lang="en-US" sz="1900" dirty="0" smtClean="0">
                <a:solidFill>
                  <a:schemeClr val="tx1"/>
                </a:solidFill>
                <a:latin typeface="Tahoma"/>
                <a:cs typeface="Tahoma"/>
              </a:rPr>
              <a:t> (</a:t>
            </a:r>
            <a:r>
              <a:rPr lang="en-US" sz="1900" dirty="0" err="1" smtClean="0">
                <a:solidFill>
                  <a:schemeClr val="tx1"/>
                </a:solidFill>
                <a:latin typeface="Tahoma"/>
                <a:cs typeface="Tahoma"/>
              </a:rPr>
              <a:t>urothelium</a:t>
            </a:r>
            <a:r>
              <a:rPr lang="en-US" sz="1900" dirty="0" smtClean="0">
                <a:solidFill>
                  <a:schemeClr val="tx1"/>
                </a:solidFill>
                <a:latin typeface="Tahoma"/>
                <a:cs typeface="Tahoma"/>
              </a:rPr>
              <a:t>)</a:t>
            </a:r>
            <a:endParaRPr sz="1900" dirty="0">
              <a:solidFill>
                <a:schemeClr val="tx1"/>
              </a:solidFill>
              <a:latin typeface="Tahoma"/>
              <a:cs typeface="Tahoma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411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14400"/>
            <a:ext cx="4419568" cy="2474830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0"/>
            <a:ext cx="914400" cy="0"/>
          </a:xfrm>
          <a:custGeom>
            <a:avLst/>
            <a:gdLst/>
            <a:ahLst/>
            <a:cxnLst/>
            <a:rect l="l" t="t" r="r" b="b"/>
            <a:pathLst>
              <a:path w="914400">
                <a:moveTo>
                  <a:pt x="0" y="0"/>
                </a:moveTo>
                <a:lnTo>
                  <a:pt x="914400" y="0"/>
                </a:lnTo>
              </a:path>
            </a:pathLst>
          </a:custGeom>
          <a:ln w="3175">
            <a:solidFill>
              <a:srgbClr val="FB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875572"/>
          </a:xfrm>
          <a:prstGeom prst="rect">
            <a:avLst/>
          </a:prstGeom>
        </p:spPr>
        <p:txBody>
          <a:bodyPr vert="horz" wrap="square" lIns="0" tIns="379424" rIns="0" bIns="0" rtlCol="0">
            <a:spAutoFit/>
          </a:bodyPr>
          <a:lstStyle/>
          <a:p>
            <a:pPr marL="1749425">
              <a:lnSpc>
                <a:spcPct val="100000"/>
              </a:lnSpc>
              <a:spcBef>
                <a:spcPts val="105"/>
              </a:spcBef>
            </a:pPr>
            <a:r>
              <a:rPr lang="sr-Latn-RS" sz="3200" b="1" dirty="0" smtClean="0">
                <a:latin typeface="Arial"/>
                <a:cs typeface="Arial"/>
              </a:rPr>
              <a:t>Simple squamous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33800" y="3200400"/>
            <a:ext cx="5257800" cy="3498850"/>
          </a:xfrm>
          <a:custGeom>
            <a:avLst/>
            <a:gdLst/>
            <a:ahLst/>
            <a:cxnLst/>
            <a:rect l="l" t="t" r="r" b="b"/>
            <a:pathLst>
              <a:path w="5257800" h="3498850">
                <a:moveTo>
                  <a:pt x="5257800" y="0"/>
                </a:moveTo>
                <a:lnTo>
                  <a:pt x="0" y="0"/>
                </a:lnTo>
                <a:lnTo>
                  <a:pt x="0" y="3498850"/>
                </a:lnTo>
                <a:lnTo>
                  <a:pt x="5257800" y="3498850"/>
                </a:lnTo>
                <a:lnTo>
                  <a:pt x="52578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429000" y="2602334"/>
            <a:ext cx="5715000" cy="3552895"/>
          </a:xfrm>
          <a:prstGeom prst="rect">
            <a:avLst/>
          </a:prstGeom>
          <a:ln w="25400">
            <a:solidFill>
              <a:srgbClr val="002060"/>
            </a:solidFill>
          </a:ln>
        </p:spPr>
        <p:txBody>
          <a:bodyPr vert="horz" wrap="square" lIns="0" tIns="26034" rIns="0" bIns="0" rtlCol="0">
            <a:spAutoFit/>
          </a:bodyPr>
          <a:lstStyle/>
          <a:p>
            <a:pPr marL="90805" marR="387985">
              <a:lnSpc>
                <a:spcPts val="2920"/>
              </a:lnSpc>
              <a:spcBef>
                <a:spcPts val="204"/>
              </a:spcBef>
            </a:pPr>
            <a:r>
              <a:rPr lang="en-US" sz="1400" b="1" spc="-10" dirty="0" smtClean="0">
                <a:solidFill>
                  <a:srgbClr val="FF0000"/>
                </a:solidFill>
                <a:latin typeface="Arial"/>
                <a:cs typeface="Arial"/>
              </a:rPr>
              <a:t>Mesothelium</a:t>
            </a:r>
            <a:r>
              <a:rPr lang="en-US" sz="1400" b="1" spc="-10" dirty="0" smtClean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1400" spc="-10" dirty="0" smtClean="0">
                <a:solidFill>
                  <a:schemeClr val="tx1"/>
                </a:solidFill>
                <a:latin typeface="Arial"/>
                <a:cs typeface="Arial"/>
              </a:rPr>
              <a:t>is the epithelium that lines the walls and covers</a:t>
            </a:r>
            <a:r>
              <a:rPr lang="sr-Latn-RS" sz="1400" spc="-10" dirty="0" smtClean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400" spc="-10" dirty="0" smtClean="0">
                <a:solidFill>
                  <a:schemeClr val="tx1"/>
                </a:solidFill>
                <a:latin typeface="Arial"/>
                <a:cs typeface="Arial"/>
              </a:rPr>
              <a:t>the contents of the closed cavities of the </a:t>
            </a:r>
            <a:r>
              <a:rPr lang="sr-Latn-RS" sz="1400" spc="-10" dirty="0" smtClean="0">
                <a:solidFill>
                  <a:schemeClr val="tx1"/>
                </a:solidFill>
                <a:latin typeface="Arial"/>
                <a:cs typeface="Arial"/>
              </a:rPr>
              <a:t>body</a:t>
            </a:r>
          </a:p>
          <a:p>
            <a:pPr marL="90805" marR="387985">
              <a:lnSpc>
                <a:spcPts val="2920"/>
              </a:lnSpc>
              <a:spcBef>
                <a:spcPts val="204"/>
              </a:spcBef>
            </a:pPr>
            <a:r>
              <a:rPr lang="en-US" sz="1400" b="1" spc="-10" dirty="0" smtClean="0">
                <a:solidFill>
                  <a:srgbClr val="FF0000"/>
                </a:solidFill>
                <a:latin typeface="Arial"/>
                <a:cs typeface="Arial"/>
              </a:rPr>
              <a:t>Endothelium</a:t>
            </a:r>
            <a:r>
              <a:rPr lang="en-US" sz="1400" spc="-10" dirty="0" smtClean="0">
                <a:solidFill>
                  <a:schemeClr val="tx1"/>
                </a:solidFill>
                <a:latin typeface="Arial"/>
                <a:cs typeface="Arial"/>
              </a:rPr>
              <a:t>  epithelium </a:t>
            </a:r>
            <a:r>
              <a:rPr lang="sr-Latn-RS" sz="1400" spc="-10" dirty="0" smtClean="0">
                <a:solidFill>
                  <a:schemeClr val="tx1"/>
                </a:solidFill>
                <a:latin typeface="Arial"/>
                <a:cs typeface="Arial"/>
              </a:rPr>
              <a:t>lining </a:t>
            </a:r>
            <a:r>
              <a:rPr lang="en-US" sz="1400" spc="-10" dirty="0" smtClean="0">
                <a:solidFill>
                  <a:schemeClr val="tx1"/>
                </a:solidFill>
                <a:latin typeface="Arial"/>
                <a:cs typeface="Arial"/>
              </a:rPr>
              <a:t>of the heart, blood vessels and</a:t>
            </a:r>
          </a:p>
          <a:p>
            <a:pPr marL="90805" marR="387985">
              <a:lnSpc>
                <a:spcPts val="2920"/>
              </a:lnSpc>
              <a:spcBef>
                <a:spcPts val="204"/>
              </a:spcBef>
            </a:pPr>
            <a:r>
              <a:rPr lang="en-US" sz="1400" spc="-10" dirty="0" smtClean="0">
                <a:solidFill>
                  <a:schemeClr val="tx1"/>
                </a:solidFill>
                <a:latin typeface="Arial"/>
                <a:cs typeface="Arial"/>
              </a:rPr>
              <a:t>lymphatic vessels</a:t>
            </a:r>
          </a:p>
          <a:p>
            <a:pPr marL="90805" marR="387985">
              <a:lnSpc>
                <a:spcPts val="2920"/>
              </a:lnSpc>
              <a:spcBef>
                <a:spcPts val="204"/>
              </a:spcBef>
            </a:pPr>
            <a:r>
              <a:rPr lang="en-US" sz="1400" b="1" spc="-10" dirty="0" err="1" smtClean="0">
                <a:solidFill>
                  <a:srgbClr val="FF0000"/>
                </a:solidFill>
                <a:latin typeface="Arial"/>
                <a:cs typeface="Arial"/>
              </a:rPr>
              <a:t>Meningothelium</a:t>
            </a:r>
            <a:r>
              <a:rPr lang="en-US" sz="1400" spc="-10" dirty="0" smtClean="0">
                <a:solidFill>
                  <a:schemeClr val="tx1"/>
                </a:solidFill>
                <a:latin typeface="Arial"/>
                <a:cs typeface="Arial"/>
              </a:rPr>
              <a:t> - epithelium of meninges </a:t>
            </a:r>
            <a:endParaRPr lang="sr-Latn-RS" sz="1400" spc="-10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90805" marR="387985">
              <a:lnSpc>
                <a:spcPts val="2920"/>
              </a:lnSpc>
              <a:spcBef>
                <a:spcPts val="204"/>
              </a:spcBef>
            </a:pPr>
            <a:r>
              <a:rPr lang="sr-Latn-RS" sz="1400" spc="-10" dirty="0" smtClean="0">
                <a:solidFill>
                  <a:schemeClr val="tx1"/>
                </a:solidFill>
                <a:latin typeface="Arial"/>
                <a:cs typeface="Arial"/>
              </a:rPr>
              <a:t>.....</a:t>
            </a:r>
            <a:r>
              <a:rPr lang="sr-Latn-RS" sz="1400" spc="-10" dirty="0" smtClean="0">
                <a:solidFill>
                  <a:srgbClr val="00B0F0"/>
                </a:solidFill>
                <a:latin typeface="Arial"/>
                <a:cs typeface="Arial"/>
              </a:rPr>
              <a:t>and also</a:t>
            </a:r>
          </a:p>
          <a:p>
            <a:pPr marL="90805" marR="387985">
              <a:lnSpc>
                <a:spcPts val="2920"/>
              </a:lnSpc>
              <a:spcBef>
                <a:spcPts val="204"/>
              </a:spcBef>
            </a:pPr>
            <a:r>
              <a:rPr lang="en-US" sz="1400" spc="-10" dirty="0" smtClean="0">
                <a:solidFill>
                  <a:schemeClr val="tx1"/>
                </a:solidFill>
                <a:latin typeface="Arial"/>
                <a:cs typeface="Arial"/>
              </a:rPr>
              <a:t>Epithelium of lung alveoli </a:t>
            </a:r>
            <a:endParaRPr lang="sr-Latn-RS" sz="1400" spc="-10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90805" marR="387985">
              <a:lnSpc>
                <a:spcPts val="2920"/>
              </a:lnSpc>
              <a:spcBef>
                <a:spcPts val="204"/>
              </a:spcBef>
            </a:pPr>
            <a:r>
              <a:rPr lang="en-US" sz="1400" spc="-10" dirty="0" smtClean="0">
                <a:solidFill>
                  <a:schemeClr val="tx1"/>
                </a:solidFill>
                <a:latin typeface="Arial"/>
                <a:cs typeface="Arial"/>
              </a:rPr>
              <a:t>Bowman's capsule</a:t>
            </a:r>
            <a:r>
              <a:rPr lang="sr-Latn-RS" sz="1400" spc="-10" dirty="0" smtClean="0">
                <a:solidFill>
                  <a:schemeClr val="tx1"/>
                </a:solidFill>
                <a:latin typeface="Arial"/>
                <a:cs typeface="Arial"/>
              </a:rPr>
              <a:t> and </a:t>
            </a:r>
            <a:r>
              <a:rPr lang="en-US" sz="1400" spc="-10" dirty="0" smtClean="0">
                <a:solidFill>
                  <a:schemeClr val="tx1"/>
                </a:solidFill>
                <a:latin typeface="Arial"/>
                <a:cs typeface="Arial"/>
              </a:rPr>
              <a:t>Henle's loop</a:t>
            </a:r>
            <a:r>
              <a:rPr lang="sr-Latn-RS" sz="1400" spc="-10" dirty="0" smtClean="0">
                <a:solidFill>
                  <a:schemeClr val="tx1"/>
                </a:solidFill>
                <a:latin typeface="Arial"/>
                <a:cs typeface="Arial"/>
              </a:rPr>
              <a:t> in the kidney</a:t>
            </a:r>
          </a:p>
          <a:p>
            <a:pPr marL="90805" marR="387985">
              <a:lnSpc>
                <a:spcPts val="2920"/>
              </a:lnSpc>
              <a:spcBef>
                <a:spcPts val="204"/>
              </a:spcBef>
            </a:pPr>
            <a:r>
              <a:rPr lang="en-US" sz="1400" spc="-10" dirty="0" smtClean="0">
                <a:solidFill>
                  <a:schemeClr val="tx1"/>
                </a:solidFill>
                <a:latin typeface="Arial"/>
                <a:cs typeface="Arial"/>
              </a:rPr>
              <a:t>The posterior corneal epithelium</a:t>
            </a:r>
            <a:r>
              <a:rPr lang="en-US" sz="1800" spc="-10" dirty="0" smtClean="0">
                <a:solidFill>
                  <a:schemeClr val="tx1"/>
                </a:solidFill>
                <a:latin typeface="Arial"/>
                <a:cs typeface="Arial"/>
              </a:rPr>
              <a:t>...</a:t>
            </a:r>
            <a:endParaRPr sz="1800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" y="5824125"/>
            <a:ext cx="9144000" cy="9336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E05400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000"/>
              </a:lnSpc>
              <a:defRPr/>
            </a:pPr>
            <a:r>
              <a:rPr lang="en-US" sz="1800" i="1" dirty="0" smtClean="0">
                <a:solidFill>
                  <a:schemeClr val="tx1"/>
                </a:solidFill>
              </a:rPr>
              <a:t/>
            </a:r>
            <a:br>
              <a:rPr lang="en-US" sz="1800" i="1" dirty="0" smtClean="0">
                <a:solidFill>
                  <a:schemeClr val="tx1"/>
                </a:solidFill>
              </a:rPr>
            </a:br>
            <a:r>
              <a:rPr lang="en-US" sz="1800" i="1" dirty="0" smtClean="0">
                <a:solidFill>
                  <a:schemeClr val="tx1"/>
                </a:solidFill>
              </a:rPr>
              <a:t>It lines serous cavities (pleura, pericardium, peritoneum)</a:t>
            </a:r>
            <a:endParaRPr lang="en-US" sz="1800" i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" y="0"/>
            <a:ext cx="9144000" cy="874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E05400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820"/>
              </a:lnSpc>
              <a:defRPr/>
            </a:pPr>
            <a:r>
              <a:rPr lang="en-US" dirty="0" smtClean="0"/>
              <a:t>Simple Squamous Epithelium</a:t>
            </a:r>
            <a:endParaRPr lang="en-US" dirty="0"/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233926" y="2796239"/>
            <a:ext cx="22557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000" dirty="0" smtClean="0">
                <a:latin typeface="+mj-lt"/>
              </a:rPr>
              <a:t>Flattened squamous cells </a:t>
            </a:r>
            <a:br>
              <a:rPr lang="en-US" sz="2000" dirty="0" smtClean="0">
                <a:latin typeface="+mj-lt"/>
              </a:rPr>
            </a:br>
            <a:r>
              <a:rPr lang="en-US" sz="2000" dirty="0" smtClean="0">
                <a:latin typeface="+mj-lt"/>
              </a:rPr>
              <a:t>in a single layer</a:t>
            </a:r>
            <a:endParaRPr lang="en-US" sz="2000" dirty="0">
              <a:latin typeface="+mj-lt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7000"/>
                    </a14:imgEffect>
                    <a14:imgEffect>
                      <a14:brightnessContrast contras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88303" y="1236654"/>
            <a:ext cx="3802294" cy="425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2239828" y="3334847"/>
            <a:ext cx="1319189" cy="7462"/>
          </a:xfrm>
          <a:prstGeom prst="straightConnector1">
            <a:avLst/>
          </a:prstGeom>
          <a:ln w="28575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6629400" y="1447800"/>
            <a:ext cx="2286000" cy="4703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745"/>
              </a:spcBef>
              <a:buFont typeface="Wingdings" panose="05000000000000000000" pitchFamily="2" charset="2"/>
              <a:buChar char="v"/>
              <a:tabLst>
                <a:tab pos="165100" algn="l"/>
              </a:tabLst>
            </a:pPr>
            <a:r>
              <a:rPr lang="en-US" sz="1800" dirty="0" smtClean="0">
                <a:latin typeface="Arial"/>
                <a:cs typeface="Arial"/>
              </a:rPr>
              <a:t>This type of epithelium is characterized by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one layer of the cells </a:t>
            </a:r>
            <a:r>
              <a:rPr lang="en-US" sz="1800" dirty="0" smtClean="0">
                <a:latin typeface="Arial"/>
                <a:cs typeface="Arial"/>
              </a:rPr>
              <a:t>that are seen as densely packed on longitudinal section</a:t>
            </a:r>
          </a:p>
          <a:p>
            <a:pPr marL="298450" indent="-285750">
              <a:lnSpc>
                <a:spcPct val="100000"/>
              </a:lnSpc>
              <a:spcBef>
                <a:spcPts val="745"/>
              </a:spcBef>
              <a:buFont typeface="Wingdings" panose="05000000000000000000" pitchFamily="2" charset="2"/>
              <a:buChar char="v"/>
              <a:tabLst>
                <a:tab pos="165100" algn="l"/>
              </a:tabLst>
            </a:pPr>
            <a:r>
              <a:rPr lang="en-US" sz="1800" dirty="0" smtClean="0">
                <a:latin typeface="Arial"/>
                <a:cs typeface="Arial"/>
              </a:rPr>
              <a:t>Their thickness is only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1-2 microns</a:t>
            </a:r>
            <a:r>
              <a:rPr lang="en-US" sz="1800" dirty="0" smtClean="0">
                <a:latin typeface="Arial"/>
                <a:cs typeface="Arial"/>
              </a:rPr>
              <a:t>.</a:t>
            </a:r>
          </a:p>
          <a:p>
            <a:pPr marL="298450" indent="-285750">
              <a:lnSpc>
                <a:spcPct val="100000"/>
              </a:lnSpc>
              <a:spcBef>
                <a:spcPts val="745"/>
              </a:spcBef>
              <a:buFont typeface="Wingdings" panose="05000000000000000000" pitchFamily="2" charset="2"/>
              <a:buChar char="v"/>
              <a:tabLst>
                <a:tab pos="165100" algn="l"/>
              </a:tabLst>
            </a:pPr>
            <a:r>
              <a:rPr lang="en-US" sz="1800" dirty="0" smtClean="0">
                <a:latin typeface="Arial"/>
                <a:cs typeface="Arial"/>
              </a:rPr>
              <a:t>The nucleus is located in the central part of the cell.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7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380" y="1908505"/>
            <a:ext cx="4648196" cy="2909887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0"/>
            <a:ext cx="914400" cy="0"/>
          </a:xfrm>
          <a:custGeom>
            <a:avLst/>
            <a:gdLst/>
            <a:ahLst/>
            <a:cxnLst/>
            <a:rect l="l" t="t" r="r" b="b"/>
            <a:pathLst>
              <a:path w="914400">
                <a:moveTo>
                  <a:pt x="0" y="0"/>
                </a:moveTo>
                <a:lnTo>
                  <a:pt x="914400" y="0"/>
                </a:lnTo>
              </a:path>
            </a:pathLst>
          </a:custGeom>
          <a:ln w="3175">
            <a:solidFill>
              <a:srgbClr val="FB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875578"/>
          </a:xfrm>
          <a:prstGeom prst="rect">
            <a:avLst/>
          </a:prstGeom>
        </p:spPr>
        <p:txBody>
          <a:bodyPr vert="horz" wrap="square" lIns="0" tIns="379430" rIns="0" bIns="0" rtlCol="0">
            <a:spAutoFit/>
          </a:bodyPr>
          <a:lstStyle/>
          <a:p>
            <a:pPr marL="1788160">
              <a:lnSpc>
                <a:spcPct val="100000"/>
              </a:lnSpc>
              <a:spcBef>
                <a:spcPts val="105"/>
              </a:spcBef>
            </a:pPr>
            <a:r>
              <a:rPr lang="sr-Latn-RS" sz="3200" b="1" dirty="0" smtClean="0">
                <a:latin typeface="Arial"/>
                <a:cs typeface="Arial"/>
              </a:rPr>
              <a:t>Simple cuboidal 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474197" y="2231339"/>
            <a:ext cx="4343400" cy="3789045"/>
          </a:xfrm>
          <a:custGeom>
            <a:avLst/>
            <a:gdLst/>
            <a:ahLst/>
            <a:cxnLst/>
            <a:rect l="l" t="t" r="r" b="b"/>
            <a:pathLst>
              <a:path w="4343400" h="3789045">
                <a:moveTo>
                  <a:pt x="4343400" y="0"/>
                </a:moveTo>
                <a:lnTo>
                  <a:pt x="0" y="0"/>
                </a:lnTo>
                <a:lnTo>
                  <a:pt x="0" y="3788917"/>
                </a:lnTo>
                <a:lnTo>
                  <a:pt x="4343400" y="3788917"/>
                </a:lnTo>
                <a:lnTo>
                  <a:pt x="43434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474197" y="2231339"/>
            <a:ext cx="4343400" cy="2412968"/>
          </a:xfrm>
          <a:prstGeom prst="rect">
            <a:avLst/>
          </a:prstGeom>
          <a:ln w="25400">
            <a:solidFill>
              <a:srgbClr val="00206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13030" marR="568325">
              <a:lnSpc>
                <a:spcPct val="160000"/>
              </a:lnSpc>
            </a:pPr>
            <a:r>
              <a:rPr lang="sr-Latn-RS" sz="1400" b="1" u="sng" dirty="0" smtClean="0">
                <a:solidFill>
                  <a:srgbClr val="FF0000"/>
                </a:solidFill>
                <a:latin typeface="Arial"/>
                <a:cs typeface="Arial"/>
              </a:rPr>
              <a:t>Localization</a:t>
            </a:r>
          </a:p>
          <a:p>
            <a:pPr marL="398780" marR="568325" indent="-285750"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en-US" sz="1400" i="1" dirty="0" smtClean="0">
                <a:solidFill>
                  <a:schemeClr val="tx1"/>
                </a:solidFill>
                <a:latin typeface="Arial"/>
                <a:cs typeface="Arial"/>
              </a:rPr>
              <a:t>Proximal and distal tubules of the nephron</a:t>
            </a:r>
          </a:p>
          <a:p>
            <a:pPr marL="398780" marR="568325" indent="-285750"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en-US" sz="1400" i="1" dirty="0" smtClean="0">
                <a:solidFill>
                  <a:schemeClr val="tx1"/>
                </a:solidFill>
                <a:latin typeface="Arial"/>
                <a:cs typeface="Arial"/>
              </a:rPr>
              <a:t>Respiratory bronchioles Intrahepatic bile ducts </a:t>
            </a:r>
            <a:endParaRPr lang="sr-Latn-RS" sz="1400" i="1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398780" marR="568325" indent="-285750"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en-US" sz="1400" i="1" dirty="0" smtClean="0">
                <a:solidFill>
                  <a:schemeClr val="tx1"/>
                </a:solidFill>
                <a:latin typeface="Arial"/>
                <a:cs typeface="Arial"/>
              </a:rPr>
              <a:t>Thyroid follicles</a:t>
            </a:r>
          </a:p>
          <a:p>
            <a:pPr marL="398780" marR="568325" indent="-285750"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sr-Latn-RS" sz="1400" i="1" dirty="0" err="1">
                <a:solidFill>
                  <a:schemeClr val="tx1"/>
                </a:solidFill>
                <a:latin typeface="Arial"/>
                <a:cs typeface="Arial"/>
              </a:rPr>
              <a:t>C</a:t>
            </a:r>
            <a:r>
              <a:rPr lang="en-US" sz="1400" i="1" dirty="0" err="1" smtClean="0">
                <a:solidFill>
                  <a:schemeClr val="tx1"/>
                </a:solidFill>
                <a:latin typeface="Arial"/>
                <a:cs typeface="Arial"/>
              </a:rPr>
              <a:t>avum</a:t>
            </a:r>
            <a:r>
              <a:rPr lang="en-US" sz="1400" i="1" dirty="0" smtClean="0">
                <a:solidFill>
                  <a:schemeClr val="tx1"/>
                </a:solidFill>
                <a:latin typeface="Arial"/>
                <a:cs typeface="Arial"/>
              </a:rPr>
              <a:t> tympani </a:t>
            </a:r>
            <a:endParaRPr lang="sr-Latn-RS" sz="1400" i="1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398780" marR="568325" indent="-285750"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en-US" sz="1400" i="1" dirty="0" smtClean="0">
                <a:solidFill>
                  <a:schemeClr val="tx1"/>
                </a:solidFill>
                <a:latin typeface="Arial"/>
                <a:cs typeface="Arial"/>
              </a:rPr>
              <a:t>Ductus </a:t>
            </a:r>
            <a:r>
              <a:rPr lang="en-US" sz="1400" i="1" dirty="0" err="1" smtClean="0">
                <a:solidFill>
                  <a:schemeClr val="tx1"/>
                </a:solidFill>
                <a:latin typeface="Arial"/>
                <a:cs typeface="Arial"/>
              </a:rPr>
              <a:t>intercalatus</a:t>
            </a:r>
            <a:endParaRPr sz="14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79290" y="577405"/>
            <a:ext cx="2040510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3200" b="1" spc="-15" dirty="0">
                <a:latin typeface="+mn-lt"/>
              </a:rPr>
              <a:t>T</a:t>
            </a:r>
            <a:r>
              <a:rPr lang="en-US" sz="3200" b="1" spc="-15" dirty="0" smtClean="0">
                <a:latin typeface="+mn-lt"/>
              </a:rPr>
              <a:t>ISSUES</a:t>
            </a:r>
            <a:endParaRPr sz="3200" dirty="0">
              <a:latin typeface="+mn-l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215644"/>
            <a:ext cx="7737475" cy="40785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63525" indent="-342900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355600" algn="l"/>
              </a:tabLst>
            </a:pPr>
            <a:r>
              <a:rPr lang="en-US" sz="1800" dirty="0" smtClean="0">
                <a:latin typeface="Tahoma"/>
                <a:cs typeface="Tahoma"/>
              </a:rPr>
              <a:t>The human body contains about 200 types of cells that combine in different ways and together with their extracellular matrix form larger systems called tissues.</a:t>
            </a:r>
          </a:p>
          <a:p>
            <a:pPr marL="355600" marR="263525" indent="-342900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355600" algn="l"/>
              </a:tabLst>
            </a:pPr>
            <a:endParaRPr lang="en-US" sz="1800" dirty="0" smtClean="0">
              <a:latin typeface="Tahoma"/>
              <a:cs typeface="Tahoma"/>
            </a:endParaRPr>
          </a:p>
          <a:p>
            <a:pPr marL="12700" marR="263525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80555"/>
              <a:tabLst>
                <a:tab pos="355600" algn="l"/>
              </a:tabLst>
            </a:pPr>
            <a:r>
              <a:rPr lang="en-US" sz="1800" dirty="0" smtClean="0">
                <a:latin typeface="Tahoma"/>
                <a:cs typeface="Tahoma"/>
              </a:rPr>
              <a:t>There are four basic types of tissue:</a:t>
            </a:r>
          </a:p>
          <a:p>
            <a:pPr marL="355600" marR="263525" lvl="7" indent="-342900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355600" algn="l"/>
              </a:tabLst>
            </a:pPr>
            <a:r>
              <a:rPr lang="en-US" b="1" dirty="0" smtClean="0">
                <a:solidFill>
                  <a:srgbClr val="FF0000"/>
                </a:solidFill>
                <a:latin typeface="Tahoma"/>
                <a:cs typeface="Tahoma"/>
              </a:rPr>
              <a:t>Epithelial tissue </a:t>
            </a:r>
            <a:r>
              <a:rPr lang="en-US" sz="1800" dirty="0" smtClean="0">
                <a:latin typeface="Tahoma"/>
                <a:cs typeface="Tahoma"/>
              </a:rPr>
              <a:t>Composed of densely packed cells. They cover the surface of the body and the cavities of internal organs and form the parenchyma of exocrine and endocrine glands.</a:t>
            </a:r>
          </a:p>
          <a:p>
            <a:pPr marL="355600" marR="263525" indent="-342900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355600" algn="l"/>
              </a:tabLst>
            </a:pPr>
            <a:r>
              <a:rPr lang="en-US" sz="1800" b="1" dirty="0" smtClean="0">
                <a:solidFill>
                  <a:srgbClr val="FF0000"/>
                </a:solidFill>
                <a:latin typeface="Tahoma"/>
                <a:cs typeface="Tahoma"/>
              </a:rPr>
              <a:t>Connective tissue </a:t>
            </a:r>
            <a:r>
              <a:rPr lang="en-US" sz="1800" dirty="0" smtClean="0">
                <a:latin typeface="Tahoma"/>
                <a:cs typeface="Tahoma"/>
              </a:rPr>
              <a:t>It contains a large amount of extracellular matrix</a:t>
            </a:r>
            <a:r>
              <a:rPr lang="sr-Latn-RS" sz="1800" dirty="0" smtClean="0">
                <a:latin typeface="Tahoma"/>
                <a:cs typeface="Tahoma"/>
              </a:rPr>
              <a:t> and</a:t>
            </a:r>
            <a:r>
              <a:rPr lang="en-US" sz="1800" dirty="0" smtClean="0">
                <a:latin typeface="Tahoma"/>
                <a:cs typeface="Tahoma"/>
              </a:rPr>
              <a:t> provides support to other tissues</a:t>
            </a:r>
            <a:r>
              <a:rPr lang="sr-Latn-RS" sz="1800" dirty="0" smtClean="0">
                <a:latin typeface="Tahoma"/>
                <a:cs typeface="Tahoma"/>
              </a:rPr>
              <a:t> and organs</a:t>
            </a:r>
            <a:r>
              <a:rPr lang="en-US" sz="1800" dirty="0" smtClean="0">
                <a:latin typeface="Tahoma"/>
                <a:cs typeface="Tahoma"/>
              </a:rPr>
              <a:t>.</a:t>
            </a:r>
          </a:p>
          <a:p>
            <a:pPr marL="355600" marR="263525" indent="-342900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355600" algn="l"/>
              </a:tabLst>
            </a:pPr>
            <a:r>
              <a:rPr lang="en-US" sz="1800" b="1" dirty="0" smtClean="0">
                <a:solidFill>
                  <a:srgbClr val="FF0000"/>
                </a:solidFill>
                <a:latin typeface="Tahoma"/>
                <a:cs typeface="Tahoma"/>
              </a:rPr>
              <a:t>Muscle tissue </a:t>
            </a:r>
            <a:r>
              <a:rPr lang="en-US" sz="1800" dirty="0" smtClean="0">
                <a:latin typeface="Tahoma"/>
                <a:cs typeface="Tahoma"/>
              </a:rPr>
              <a:t>Composed of contractile cells - myocytes.</a:t>
            </a:r>
          </a:p>
          <a:p>
            <a:pPr marL="355600" marR="263525" indent="-342900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355600" algn="l"/>
              </a:tabLst>
            </a:pPr>
            <a:r>
              <a:rPr lang="en-US" sz="1800" b="1" dirty="0" smtClean="0">
                <a:solidFill>
                  <a:srgbClr val="FF0000"/>
                </a:solidFill>
                <a:latin typeface="Tahoma"/>
                <a:cs typeface="Tahoma"/>
              </a:rPr>
              <a:t>Nervous tissue </a:t>
            </a:r>
            <a:r>
              <a:rPr lang="en-US" sz="1800" dirty="0" smtClean="0">
                <a:latin typeface="Tahoma"/>
                <a:cs typeface="Tahoma"/>
              </a:rPr>
              <a:t>Contains neurons and neuroglia.</a:t>
            </a:r>
            <a:endParaRPr sz="1600" dirty="0">
              <a:latin typeface="Tahoma"/>
              <a:cs typeface="Tahoma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3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296" y="857137"/>
            <a:ext cx="2897874" cy="257186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" y="5824125"/>
            <a:ext cx="9144000" cy="9336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E05400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000"/>
              </a:lnSpc>
              <a:defRPr/>
            </a:pPr>
            <a:r>
              <a:rPr lang="en-US" sz="1800" i="1" dirty="0" smtClean="0">
                <a:solidFill>
                  <a:schemeClr val="tx1"/>
                </a:solidFill>
              </a:rPr>
              <a:t>Duct linings often have simple cuboidal epithelium, </a:t>
            </a:r>
            <a:br>
              <a:rPr lang="en-US" sz="1800" i="1" dirty="0" smtClean="0">
                <a:solidFill>
                  <a:schemeClr val="tx1"/>
                </a:solidFill>
              </a:rPr>
            </a:br>
            <a:r>
              <a:rPr lang="en-US" sz="1800" i="1" dirty="0" smtClean="0">
                <a:solidFill>
                  <a:schemeClr val="tx1"/>
                </a:solidFill>
              </a:rPr>
              <a:t>like this smallish duct in the pancreas.</a:t>
            </a:r>
            <a:endParaRPr lang="en-US" sz="1800" i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" y="0"/>
            <a:ext cx="9144000" cy="874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E05400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820"/>
              </a:lnSpc>
              <a:defRPr/>
            </a:pPr>
            <a:r>
              <a:rPr lang="en-US" dirty="0" smtClean="0"/>
              <a:t>Simple Cuboidal Epithelium</a:t>
            </a:r>
            <a:endParaRPr lang="en-US" dirty="0"/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-28575" y="1866348"/>
            <a:ext cx="133672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000" dirty="0" smtClean="0">
                <a:latin typeface="+mj-lt"/>
              </a:rPr>
              <a:t>Cuboidal cells </a:t>
            </a:r>
            <a:br>
              <a:rPr lang="en-US" sz="2000" dirty="0" smtClean="0">
                <a:latin typeface="+mj-lt"/>
              </a:rPr>
            </a:br>
            <a:r>
              <a:rPr lang="en-US" sz="2000" dirty="0" smtClean="0">
                <a:latin typeface="+mj-lt"/>
              </a:rPr>
              <a:t>in one layer</a:t>
            </a:r>
            <a:r>
              <a:rPr lang="sr-Latn-RS" sz="2000" dirty="0" smtClean="0">
                <a:latin typeface="+mj-lt"/>
              </a:rPr>
              <a:t>.</a:t>
            </a:r>
          </a:p>
          <a:p>
            <a:pPr algn="ctr" eaLnBrk="1" hangingPunct="1"/>
            <a:r>
              <a:rPr lang="sr-Latn-RS" sz="2000" dirty="0" smtClean="0">
                <a:latin typeface="+mj-lt"/>
              </a:rPr>
              <a:t>Cell hight arround</a:t>
            </a:r>
          </a:p>
          <a:p>
            <a:pPr algn="ctr" eaLnBrk="1" hangingPunct="1"/>
            <a:r>
              <a:rPr lang="sr-Latn-RS" sz="2000" dirty="0" smtClean="0">
                <a:latin typeface="+mj-lt"/>
              </a:rPr>
              <a:t>5-10 µm  </a:t>
            </a:r>
            <a:endParaRPr lang="en-US" sz="2000" dirty="0">
              <a:latin typeface="+mj-lt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1126271" y="2286000"/>
            <a:ext cx="1464529" cy="203967"/>
          </a:xfrm>
          <a:prstGeom prst="straightConnector1">
            <a:avLst/>
          </a:prstGeom>
          <a:ln w="38100" cmpd="sng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400" y="787755"/>
            <a:ext cx="3804234" cy="480406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02006">
            <a:off x="842291" y="3518455"/>
            <a:ext cx="5381985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76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8150" y="2286000"/>
            <a:ext cx="4572000" cy="2828924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0"/>
            <a:ext cx="914400" cy="0"/>
          </a:xfrm>
          <a:custGeom>
            <a:avLst/>
            <a:gdLst/>
            <a:ahLst/>
            <a:cxnLst/>
            <a:rect l="l" t="t" r="r" b="b"/>
            <a:pathLst>
              <a:path w="914400">
                <a:moveTo>
                  <a:pt x="0" y="0"/>
                </a:moveTo>
                <a:lnTo>
                  <a:pt x="914400" y="0"/>
                </a:lnTo>
              </a:path>
            </a:pathLst>
          </a:custGeom>
          <a:ln w="3175">
            <a:solidFill>
              <a:srgbClr val="FB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875578"/>
          </a:xfrm>
          <a:prstGeom prst="rect">
            <a:avLst/>
          </a:prstGeom>
        </p:spPr>
        <p:txBody>
          <a:bodyPr vert="horz" wrap="square" lIns="0" tIns="379430" rIns="0" bIns="0" rtlCol="0">
            <a:spAutoFit/>
          </a:bodyPr>
          <a:lstStyle/>
          <a:p>
            <a:pPr marL="1202690">
              <a:lnSpc>
                <a:spcPct val="100000"/>
              </a:lnSpc>
              <a:spcBef>
                <a:spcPts val="105"/>
              </a:spcBef>
            </a:pPr>
            <a:r>
              <a:rPr lang="sr-Latn-RS" sz="3200" b="1" dirty="0" smtClean="0">
                <a:latin typeface="Arial"/>
                <a:cs typeface="Arial"/>
              </a:rPr>
              <a:t>Simple columnar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19675" y="2133600"/>
            <a:ext cx="3340100" cy="2595582"/>
          </a:xfrm>
          <a:prstGeom prst="rect">
            <a:avLst/>
          </a:prstGeom>
          <a:ln w="15875">
            <a:solidFill>
              <a:schemeClr val="accent1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sz="1800" b="1" u="sng" dirty="0" smtClean="0">
                <a:solidFill>
                  <a:srgbClr val="FF0000"/>
                </a:solidFill>
                <a:latin typeface="Arial"/>
                <a:cs typeface="Arial"/>
              </a:rPr>
              <a:t>Localization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</a:pPr>
            <a:endParaRPr lang="sr-Latn-RS" dirty="0">
              <a:solidFill>
                <a:schemeClr val="tx1"/>
              </a:solidFill>
              <a:latin typeface="Arial"/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</a:pP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The largest part of the digestive tract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</a:pP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Gallbladder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</a:pP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Extrahepatic bile ducts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</a:pPr>
            <a:r>
              <a:rPr lang="sr-Latn-RS" sz="1800" dirty="0" smtClean="0">
                <a:solidFill>
                  <a:schemeClr val="tx1"/>
                </a:solidFill>
                <a:latin typeface="Arial"/>
                <a:cs typeface="Arial"/>
              </a:rPr>
              <a:t>T</a:t>
            </a:r>
            <a:r>
              <a:rPr lang="en-US" sz="1800" dirty="0" err="1" smtClean="0">
                <a:solidFill>
                  <a:schemeClr val="tx1"/>
                </a:solidFill>
                <a:latin typeface="Arial"/>
                <a:cs typeface="Arial"/>
              </a:rPr>
              <a:t>erminal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 bronchioles </a:t>
            </a:r>
            <a:endParaRPr lang="sr-Latn-RS" sz="1800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</a:pP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Fallopian tube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</a:pP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Uterus</a:t>
            </a:r>
            <a:endParaRPr sz="1800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IMG019 adj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111999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884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4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28150" y="-493841"/>
            <a:ext cx="4573699" cy="7583335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274638"/>
            <a:ext cx="8229600" cy="7363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E05400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 smtClean="0"/>
              <a:t>Simple Columnar Epithelium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" y="5740565"/>
            <a:ext cx="9144000" cy="9336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E05400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000"/>
              </a:lnSpc>
              <a:defRPr/>
            </a:pPr>
            <a:r>
              <a:rPr lang="en-US" sz="1800" i="1" dirty="0" smtClean="0">
                <a:solidFill>
                  <a:schemeClr val="tx1"/>
                </a:solidFill>
              </a:rPr>
              <a:t>The epithelium of the small intestine is simple columnar, </a:t>
            </a:r>
            <a:br>
              <a:rPr lang="en-US" sz="1800" i="1" dirty="0" smtClean="0">
                <a:solidFill>
                  <a:schemeClr val="tx1"/>
                </a:solidFill>
              </a:rPr>
            </a:br>
            <a:r>
              <a:rPr lang="en-US" sz="1800" i="1" dirty="0" smtClean="0">
                <a:solidFill>
                  <a:schemeClr val="tx1"/>
                </a:solidFill>
              </a:rPr>
              <a:t>with goblet cells and absorptive cells with microvilli.</a:t>
            </a:r>
            <a:endParaRPr lang="en-US" sz="1800" i="1" dirty="0">
              <a:solidFill>
                <a:schemeClr val="tx1"/>
              </a:solidFill>
            </a:endParaRP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3815000" y="1109247"/>
            <a:ext cx="1775474" cy="53271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509601"/>
              </a:buClr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D47310"/>
              </a:buClr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509601"/>
              </a:buClr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509601"/>
              </a:buClr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509601"/>
              </a:buClr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rgbClr val="000000"/>
                </a:solidFill>
              </a:rPr>
              <a:t>g</a:t>
            </a:r>
            <a:r>
              <a:rPr lang="en-US" dirty="0" smtClean="0">
                <a:solidFill>
                  <a:srgbClr val="000000"/>
                </a:solidFill>
              </a:rPr>
              <a:t>oblet cell</a:t>
            </a: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6255174" y="1464641"/>
            <a:ext cx="1798564" cy="53271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509601"/>
              </a:buClr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D47310"/>
              </a:buClr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509601"/>
              </a:buClr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509601"/>
              </a:buClr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509601"/>
              </a:buClr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RS" dirty="0">
                <a:solidFill>
                  <a:srgbClr val="000000"/>
                </a:solidFill>
              </a:rPr>
              <a:t>c</a:t>
            </a:r>
            <a:r>
              <a:rPr lang="sr-Latn-RS" dirty="0" smtClean="0">
                <a:solidFill>
                  <a:srgbClr val="000000"/>
                </a:solidFill>
              </a:rPr>
              <a:t>olumnar cells</a:t>
            </a:r>
            <a:endParaRPr lang="en-US" dirty="0" smtClean="0">
              <a:solidFill>
                <a:srgbClr val="0000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4039317" y="1537467"/>
            <a:ext cx="300761" cy="735309"/>
          </a:xfrm>
          <a:prstGeom prst="straightConnector1">
            <a:avLst/>
          </a:prstGeom>
          <a:ln w="38100" cmpd="sng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6802748" y="2250863"/>
            <a:ext cx="300761" cy="735309"/>
          </a:xfrm>
          <a:prstGeom prst="straightConnector1">
            <a:avLst/>
          </a:prstGeom>
          <a:ln w="38100" cmpd="sng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7253890" y="2328807"/>
            <a:ext cx="136671" cy="813254"/>
          </a:xfrm>
          <a:prstGeom prst="straightConnector1">
            <a:avLst/>
          </a:prstGeom>
          <a:ln w="38100" cmpd="sng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schemeClr val="bg1"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7635242" y="3263668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 smtClean="0"/>
              <a:t>Cell hight</a:t>
            </a:r>
          </a:p>
          <a:p>
            <a:r>
              <a:rPr lang="sr-Latn-RS" dirty="0" smtClean="0"/>
              <a:t>15-20µm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59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71372" y="333551"/>
            <a:ext cx="6000115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3820"/>
              </a:lnSpc>
              <a:defRPr/>
            </a:pPr>
            <a:r>
              <a:rPr lang="en-US" sz="3200" b="1" dirty="0"/>
              <a:t>Non-Keratinized Stratified Squamous Epithelium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0438" y="3005163"/>
            <a:ext cx="4190991" cy="26971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24400" y="2667000"/>
            <a:ext cx="3429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FF0000"/>
                </a:solidFill>
              </a:rPr>
              <a:t>Localization</a:t>
            </a:r>
            <a:endParaRPr lang="sr-Latn-RS" b="1" u="sng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Oral cavity </a:t>
            </a:r>
            <a:endParaRPr lang="sr-Latn-RS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Esophagus </a:t>
            </a:r>
            <a:endParaRPr lang="sr-Latn-RS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An</a:t>
            </a:r>
            <a:r>
              <a:rPr lang="sr-Latn-RS" dirty="0" smtClean="0"/>
              <a:t>al canal</a:t>
            </a:r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Vagina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Glans penis and prepuce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Anterior corneal epithelium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mage40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" r="462"/>
          <a:stretch/>
        </p:blipFill>
        <p:spPr>
          <a:xfrm>
            <a:off x="1747183" y="843050"/>
            <a:ext cx="5642461" cy="4942487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" y="5824125"/>
            <a:ext cx="9144000" cy="9336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E05400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000"/>
              </a:lnSpc>
              <a:defRPr/>
            </a:pPr>
            <a:r>
              <a:rPr lang="en-US" sz="1800" i="1" dirty="0" smtClean="0">
                <a:solidFill>
                  <a:schemeClr val="tx1"/>
                </a:solidFill>
              </a:rPr>
              <a:t>Areas that are </a:t>
            </a:r>
            <a:r>
              <a:rPr lang="en-US" sz="1800" i="1" dirty="0" smtClean="0">
                <a:solidFill>
                  <a:srgbClr val="FF0000"/>
                </a:solidFill>
              </a:rPr>
              <a:t>always moist </a:t>
            </a:r>
            <a:r>
              <a:rPr lang="en-US" sz="1800" i="1" dirty="0" smtClean="0">
                <a:solidFill>
                  <a:schemeClr val="tx1"/>
                </a:solidFill>
              </a:rPr>
              <a:t>(like the esophagus) are often lined by stratified squamous epithelium without a layer of keratin</a:t>
            </a:r>
            <a:endParaRPr lang="en-US" sz="1800" i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" y="0"/>
            <a:ext cx="9144000" cy="874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E05400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820"/>
              </a:lnSpc>
              <a:defRPr/>
            </a:pPr>
            <a:r>
              <a:rPr lang="en-US" dirty="0" smtClean="0"/>
              <a:t>Non-Keratinized Stratified Squamous Epithelium</a:t>
            </a:r>
            <a:endParaRPr lang="en-US" dirty="0"/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87582" y="2182514"/>
            <a:ext cx="133672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000" dirty="0" smtClean="0">
                <a:latin typeface="+mj-lt"/>
              </a:rPr>
              <a:t>Squamous cells </a:t>
            </a:r>
            <a:br>
              <a:rPr lang="en-US" sz="2000" dirty="0" smtClean="0">
                <a:latin typeface="+mj-lt"/>
              </a:rPr>
            </a:br>
            <a:r>
              <a:rPr lang="en-US" sz="2000" dirty="0" smtClean="0">
                <a:latin typeface="+mj-lt"/>
              </a:rPr>
              <a:t>in several layers</a:t>
            </a:r>
            <a:endParaRPr lang="en-US" sz="2000" dirty="0">
              <a:latin typeface="+mj-lt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1258033" y="2561468"/>
            <a:ext cx="1285771" cy="209788"/>
          </a:xfrm>
          <a:prstGeom prst="straightConnector1">
            <a:avLst/>
          </a:prstGeom>
          <a:ln w="28575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3152729" y="826273"/>
            <a:ext cx="18050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000" dirty="0" smtClean="0">
                <a:latin typeface="+mj-lt"/>
              </a:rPr>
              <a:t>No keratin!</a:t>
            </a:r>
            <a:endParaRPr lang="en-US" sz="2000" dirty="0">
              <a:latin typeface="+mj-lt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938874" y="1214476"/>
            <a:ext cx="4450" cy="590371"/>
          </a:xfrm>
          <a:prstGeom prst="straightConnector1">
            <a:avLst/>
          </a:prstGeom>
          <a:ln w="28575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823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41150" y="333565"/>
            <a:ext cx="545782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72210" marR="5080" indent="-1160145">
              <a:lnSpc>
                <a:spcPct val="100000"/>
              </a:lnSpc>
              <a:spcBef>
                <a:spcPts val="100"/>
              </a:spcBef>
            </a:pP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7340" y="1585975"/>
            <a:ext cx="4290695" cy="41647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35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lang="sr-Latn-RS" sz="1800" b="1" spc="-10" dirty="0" smtClean="0">
                <a:solidFill>
                  <a:srgbClr val="FF0000"/>
                </a:solidFill>
                <a:latin typeface="Arial"/>
                <a:cs typeface="Arial"/>
              </a:rPr>
              <a:t>Non-keratinized s</a:t>
            </a:r>
            <a:r>
              <a:rPr lang="en-US" sz="1800" b="1" spc="-10" dirty="0" err="1" smtClean="0">
                <a:solidFill>
                  <a:srgbClr val="FF0000"/>
                </a:solidFill>
                <a:latin typeface="Arial"/>
                <a:cs typeface="Arial"/>
              </a:rPr>
              <a:t>quamous</a:t>
            </a:r>
            <a:r>
              <a:rPr lang="en-US" sz="1800" b="1" spc="-10" dirty="0" smtClean="0">
                <a:solidFill>
                  <a:srgbClr val="FF0000"/>
                </a:solidFill>
                <a:latin typeface="Arial"/>
                <a:cs typeface="Arial"/>
              </a:rPr>
              <a:t> stratified epithelium</a:t>
            </a:r>
            <a:r>
              <a:rPr lang="en-US" sz="1800" spc="-10" dirty="0" smtClean="0">
                <a:solidFill>
                  <a:schemeClr val="tx1"/>
                </a:solidFill>
                <a:latin typeface="Arial"/>
                <a:cs typeface="Arial"/>
              </a:rPr>
              <a:t> is found </a:t>
            </a:r>
            <a:r>
              <a:rPr lang="sr-Latn-RS" sz="1800" spc="-10" dirty="0" smtClean="0">
                <a:solidFill>
                  <a:schemeClr val="tx1"/>
                </a:solidFill>
                <a:latin typeface="Arial"/>
                <a:cs typeface="Arial"/>
              </a:rPr>
              <a:t>lining the</a:t>
            </a:r>
            <a:r>
              <a:rPr lang="en-US" sz="1800" spc="-10" dirty="0" smtClean="0">
                <a:solidFill>
                  <a:schemeClr val="tx1"/>
                </a:solidFill>
                <a:latin typeface="Arial"/>
                <a:cs typeface="Arial"/>
              </a:rPr>
              <a:t> mucous membranes that are exposed to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strong mechanical </a:t>
            </a:r>
            <a:r>
              <a:rPr lang="sr-Latn-RS" sz="1800" spc="-10" dirty="0" smtClean="0">
                <a:solidFill>
                  <a:srgbClr val="FF0000"/>
                </a:solidFill>
                <a:latin typeface="Arial"/>
                <a:cs typeface="Arial"/>
              </a:rPr>
              <a:t>stres</a:t>
            </a:r>
            <a:r>
              <a:rPr lang="sr-Latn-RS" sz="1800" spc="-10" dirty="0" smtClean="0">
                <a:solidFill>
                  <a:schemeClr val="tx1"/>
                </a:solidFill>
                <a:latin typeface="Arial"/>
                <a:cs typeface="Arial"/>
              </a:rPr>
              <a:t>s</a:t>
            </a:r>
            <a:endParaRPr lang="en-US" sz="1800" spc="-10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355600" marR="5080" indent="-342900">
              <a:lnSpc>
                <a:spcPct val="135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lang="en-US" sz="1800" spc="-10" dirty="0" smtClean="0">
                <a:solidFill>
                  <a:schemeClr val="tx1"/>
                </a:solidFill>
                <a:latin typeface="Arial"/>
                <a:cs typeface="Arial"/>
              </a:rPr>
              <a:t>It is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 moistened </a:t>
            </a:r>
            <a:r>
              <a:rPr lang="en-US" sz="1800" spc="-10" dirty="0" smtClean="0">
                <a:solidFill>
                  <a:schemeClr val="tx1"/>
                </a:solidFill>
                <a:latin typeface="Arial"/>
                <a:cs typeface="Arial"/>
              </a:rPr>
              <a:t>by the secretion of exocrine glands.</a:t>
            </a:r>
          </a:p>
          <a:p>
            <a:pPr marL="355600" marR="5080" indent="-342900">
              <a:lnSpc>
                <a:spcPct val="135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lang="en-US" sz="1800" spc="-10" dirty="0" smtClean="0">
                <a:solidFill>
                  <a:schemeClr val="tx1"/>
                </a:solidFill>
                <a:latin typeface="Arial"/>
                <a:cs typeface="Arial"/>
              </a:rPr>
              <a:t>There is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no pronounced keratinization</a:t>
            </a:r>
            <a:r>
              <a:rPr lang="en-US" sz="1800" spc="-1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  <a:p>
            <a:pPr marL="355600" marR="5080" indent="-342900">
              <a:lnSpc>
                <a:spcPct val="135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lang="en-US" sz="1800" spc="-10" dirty="0" smtClean="0">
                <a:solidFill>
                  <a:schemeClr val="tx1"/>
                </a:solidFill>
                <a:latin typeface="Arial"/>
                <a:cs typeface="Arial"/>
              </a:rPr>
              <a:t>It is characterized by a </a:t>
            </a:r>
            <a:r>
              <a:rPr lang="sr-Latn-RS" sz="1800" spc="-10" dirty="0" smtClean="0">
                <a:solidFill>
                  <a:schemeClr val="tx1"/>
                </a:solidFill>
                <a:latin typeface="Arial"/>
                <a:cs typeface="Arial"/>
              </a:rPr>
              <a:t>various</a:t>
            </a:r>
            <a:r>
              <a:rPr lang="en-US" sz="1800" spc="-10" dirty="0" smtClean="0">
                <a:solidFill>
                  <a:schemeClr val="tx1"/>
                </a:solidFill>
                <a:latin typeface="Arial"/>
                <a:cs typeface="Arial"/>
              </a:rPr>
              <a:t> number of cells </a:t>
            </a:r>
            <a:r>
              <a:rPr lang="sr-Latn-RS" sz="1800" spc="-10" dirty="0" smtClean="0">
                <a:solidFill>
                  <a:schemeClr val="tx1"/>
                </a:solidFill>
                <a:latin typeface="Arial"/>
                <a:cs typeface="Arial"/>
              </a:rPr>
              <a:t>layers</a:t>
            </a:r>
            <a:r>
              <a:rPr lang="en-US" sz="1800" spc="-10" dirty="0" smtClean="0">
                <a:solidFill>
                  <a:schemeClr val="tx1"/>
                </a:solidFill>
                <a:latin typeface="Arial"/>
                <a:cs typeface="Arial"/>
              </a:rPr>
              <a:t>- from only 5-6 in the anterior epithelium of the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cornea</a:t>
            </a:r>
            <a:r>
              <a:rPr lang="en-US" sz="1800" spc="-10" dirty="0" smtClean="0">
                <a:solidFill>
                  <a:schemeClr val="tx1"/>
                </a:solidFill>
                <a:latin typeface="Arial"/>
                <a:cs typeface="Arial"/>
              </a:rPr>
              <a:t>, up to 25-30 </a:t>
            </a:r>
            <a:r>
              <a:rPr lang="sr-Latn-RS" sz="1800" spc="-10" dirty="0" smtClean="0">
                <a:solidFill>
                  <a:schemeClr val="tx1"/>
                </a:solidFill>
                <a:latin typeface="Arial"/>
                <a:cs typeface="Arial"/>
              </a:rPr>
              <a:t>layers</a:t>
            </a:r>
            <a:r>
              <a:rPr lang="en-US" sz="1800" spc="-10" dirty="0" smtClean="0">
                <a:solidFill>
                  <a:schemeClr val="tx1"/>
                </a:solidFill>
                <a:latin typeface="Arial"/>
                <a:cs typeface="Arial"/>
              </a:rPr>
              <a:t> in the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esophagus</a:t>
            </a:r>
            <a:endParaRPr sz="18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57953" y="1681353"/>
            <a:ext cx="3962387" cy="4952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19853" y="1681353"/>
            <a:ext cx="1447800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Latn-RS" dirty="0" smtClean="0"/>
              <a:t>Esophagus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82653" y="333551"/>
            <a:ext cx="5777865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3820"/>
              </a:lnSpc>
              <a:defRPr/>
            </a:pPr>
            <a:r>
              <a:rPr lang="en-US" sz="3200" b="1" dirty="0"/>
              <a:t>Keratinized Stratified Squamous Epithelium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72200" y="2057400"/>
            <a:ext cx="2362200" cy="1410001"/>
          </a:xfrm>
          <a:prstGeom prst="rect">
            <a:avLst/>
          </a:prstGeom>
          <a:ln w="25400">
            <a:solidFill>
              <a:srgbClr val="002060"/>
            </a:solidFill>
          </a:ln>
        </p:spPr>
        <p:txBody>
          <a:bodyPr vert="horz" wrap="square" lIns="0" tIns="93345" rIns="0" bIns="0" rtlCol="0">
            <a:spAutoFit/>
          </a:bodyPr>
          <a:lstStyle/>
          <a:p>
            <a:pPr marL="6985">
              <a:lnSpc>
                <a:spcPct val="100000"/>
              </a:lnSpc>
              <a:spcBef>
                <a:spcPts val="735"/>
              </a:spcBef>
              <a:tabLst>
                <a:tab pos="2844800" algn="l"/>
              </a:tabLst>
            </a:pPr>
            <a:r>
              <a:rPr lang="sr-Latn-RS" sz="1800" u="sng" spc="-10" dirty="0" smtClean="0">
                <a:solidFill>
                  <a:srgbClr val="FF0000"/>
                </a:solidFill>
                <a:latin typeface="Arial"/>
                <a:cs typeface="Arial"/>
              </a:rPr>
              <a:t> Localization</a:t>
            </a:r>
          </a:p>
          <a:p>
            <a:pPr marL="6985">
              <a:lnSpc>
                <a:spcPct val="100000"/>
              </a:lnSpc>
              <a:spcBef>
                <a:spcPts val="735"/>
              </a:spcBef>
              <a:tabLst>
                <a:tab pos="2844800" algn="l"/>
              </a:tabLst>
            </a:pPr>
            <a:endParaRPr lang="sr-Latn-RS" sz="1800" u="sng" spc="-1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6985">
              <a:lnSpc>
                <a:spcPct val="100000"/>
              </a:lnSpc>
              <a:spcBef>
                <a:spcPts val="735"/>
              </a:spcBef>
              <a:tabLst>
                <a:tab pos="2844800" algn="l"/>
              </a:tabLst>
            </a:pPr>
            <a:r>
              <a:rPr lang="sr-Latn-RS" sz="2000" spc="-10" baseline="3086" dirty="0" smtClean="0">
                <a:solidFill>
                  <a:schemeClr val="tx1"/>
                </a:solidFill>
                <a:latin typeface="Arial"/>
                <a:cs typeface="Arial"/>
              </a:rPr>
              <a:t> Epidermis of the skin</a:t>
            </a:r>
          </a:p>
          <a:p>
            <a:pPr marL="6985">
              <a:lnSpc>
                <a:spcPct val="100000"/>
              </a:lnSpc>
              <a:spcBef>
                <a:spcPts val="735"/>
              </a:spcBef>
              <a:tabLst>
                <a:tab pos="2844800" algn="l"/>
              </a:tabLst>
            </a:pPr>
            <a:endParaRPr sz="2800" baseline="3086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0200" y="1664214"/>
            <a:ext cx="3771891" cy="269713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143000" y="4839067"/>
            <a:ext cx="7016115" cy="1423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5100" indent="-152400">
              <a:lnSpc>
                <a:spcPct val="100000"/>
              </a:lnSpc>
              <a:spcBef>
                <a:spcPts val="100"/>
              </a:spcBef>
              <a:buChar char="*"/>
              <a:tabLst>
                <a:tab pos="165100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The thickness of the epidermis varies in different regions of the body.</a:t>
            </a:r>
          </a:p>
          <a:p>
            <a:pPr marL="165100" indent="-152400">
              <a:lnSpc>
                <a:spcPct val="100000"/>
              </a:lnSpc>
              <a:spcBef>
                <a:spcPts val="100"/>
              </a:spcBef>
              <a:buChar char="*"/>
              <a:tabLst>
                <a:tab pos="165100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Thickest in the area of the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palms and soles </a:t>
            </a:r>
            <a:r>
              <a:rPr lang="en-US" sz="1800" spc="-10" dirty="0" smtClean="0">
                <a:latin typeface="Arial"/>
                <a:cs typeface="Arial"/>
              </a:rPr>
              <a:t>(up to 70 </a:t>
            </a:r>
            <a:r>
              <a:rPr lang="sr-Latn-RS" spc="-10" dirty="0" smtClean="0">
                <a:latin typeface="Arial"/>
                <a:cs typeface="Arial"/>
              </a:rPr>
              <a:t>layers</a:t>
            </a:r>
            <a:r>
              <a:rPr lang="en-US" sz="1800" spc="-10" dirty="0" smtClean="0">
                <a:latin typeface="Arial"/>
                <a:cs typeface="Arial"/>
              </a:rPr>
              <a:t> of cells).</a:t>
            </a:r>
          </a:p>
          <a:p>
            <a:pPr marL="165100" indent="-152400">
              <a:lnSpc>
                <a:spcPct val="100000"/>
              </a:lnSpc>
              <a:spcBef>
                <a:spcPts val="100"/>
              </a:spcBef>
              <a:buChar char="*"/>
              <a:tabLst>
                <a:tab pos="165100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It </a:t>
            </a:r>
            <a:r>
              <a:rPr lang="sr-Latn-RS" sz="1800" spc="-10" dirty="0" smtClean="0">
                <a:latin typeface="Arial"/>
                <a:cs typeface="Arial"/>
              </a:rPr>
              <a:t>mostly </a:t>
            </a:r>
            <a:r>
              <a:rPr lang="en-US" sz="1800" spc="-10" dirty="0" smtClean="0">
                <a:latin typeface="Arial"/>
                <a:cs typeface="Arial"/>
              </a:rPr>
              <a:t>consists of specific cells</a:t>
            </a:r>
            <a:r>
              <a:rPr lang="sr-Latn-RS" sz="1800" spc="-10" dirty="0" smtClean="0">
                <a:latin typeface="Arial"/>
                <a:cs typeface="Arial"/>
              </a:rPr>
              <a:t> called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keratinocyte</a:t>
            </a:r>
            <a:r>
              <a:rPr lang="sr-Latn-RS" sz="1800" spc="-10" dirty="0" smtClean="0">
                <a:solidFill>
                  <a:srgbClr val="FF0000"/>
                </a:solidFill>
                <a:latin typeface="Arial"/>
                <a:cs typeface="Arial"/>
              </a:rPr>
              <a:t>s</a:t>
            </a:r>
            <a:r>
              <a:rPr lang="en-US" sz="1800" spc="-10" dirty="0" smtClean="0">
                <a:latin typeface="Arial"/>
                <a:cs typeface="Arial"/>
              </a:rPr>
              <a:t>, which synthesize</a:t>
            </a:r>
            <a:r>
              <a:rPr lang="sr-Latn-RS" sz="1800" spc="-10" dirty="0" smtClean="0">
                <a:latin typeface="Arial"/>
                <a:cs typeface="Arial"/>
              </a:rPr>
              <a:t> specific proteins - </a:t>
            </a:r>
            <a:r>
              <a:rPr lang="sr-Latn-RS" sz="1800" spc="-10" dirty="0" smtClean="0">
                <a:solidFill>
                  <a:srgbClr val="FF0000"/>
                </a:solidFill>
                <a:latin typeface="Arial"/>
                <a:cs typeface="Arial"/>
              </a:rPr>
              <a:t>keratins.</a:t>
            </a:r>
            <a:endParaRPr sz="18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34283" y="5794498"/>
            <a:ext cx="895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latin typeface="Arial"/>
                <a:cs typeface="Arial"/>
              </a:rPr>
              <a:t>.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4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086" y="685799"/>
            <a:ext cx="6196353" cy="5250015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" y="6016151"/>
            <a:ext cx="9144000" cy="8418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E05400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000"/>
              </a:lnSpc>
              <a:defRPr/>
            </a:pPr>
            <a:r>
              <a:rPr lang="en-US" sz="1800" i="1" dirty="0" smtClean="0">
                <a:solidFill>
                  <a:schemeClr val="tx1"/>
                </a:solidFill>
              </a:rPr>
              <a:t>Keratin covers areas where skin is thin but needs protection.</a:t>
            </a:r>
            <a:endParaRPr lang="en-US" sz="1800" i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" y="0"/>
            <a:ext cx="9144000" cy="874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E05400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820"/>
              </a:lnSpc>
              <a:defRPr/>
            </a:pPr>
            <a:r>
              <a:rPr lang="en-US" dirty="0" smtClean="0"/>
              <a:t>Keratinized Stratified Squamous Epithelium</a:t>
            </a:r>
            <a:endParaRPr lang="en-US" dirty="0"/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1" y="1977378"/>
            <a:ext cx="133672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000" dirty="0" smtClean="0">
                <a:latin typeface="+mj-lt"/>
              </a:rPr>
              <a:t>Squamous cells </a:t>
            </a:r>
            <a:br>
              <a:rPr lang="en-US" sz="2000" dirty="0" smtClean="0">
                <a:latin typeface="+mj-lt"/>
              </a:rPr>
            </a:br>
            <a:r>
              <a:rPr lang="en-US" sz="2000" dirty="0" smtClean="0">
                <a:latin typeface="+mj-lt"/>
              </a:rPr>
              <a:t>in several layers</a:t>
            </a:r>
            <a:endParaRPr lang="en-US" sz="2000" dirty="0">
              <a:latin typeface="+mj-lt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1170452" y="2356332"/>
            <a:ext cx="1285771" cy="209788"/>
          </a:xfrm>
          <a:prstGeom prst="straightConnector1">
            <a:avLst/>
          </a:prstGeom>
          <a:ln w="28575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6702329" y="1561586"/>
            <a:ext cx="133672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000" dirty="0" smtClean="0">
                <a:latin typeface="+mj-lt"/>
              </a:rPr>
              <a:t>Keratin</a:t>
            </a:r>
            <a:r>
              <a:rPr lang="sr-Latn-RS" sz="2000" dirty="0" smtClean="0">
                <a:latin typeface="+mj-lt"/>
              </a:rPr>
              <a:t> layer</a:t>
            </a:r>
            <a:endParaRPr lang="en-US" sz="2000" dirty="0">
              <a:latin typeface="+mj-lt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5931695" y="1832808"/>
            <a:ext cx="955254" cy="406543"/>
          </a:xfrm>
          <a:prstGeom prst="straightConnector1">
            <a:avLst/>
          </a:prstGeom>
          <a:ln w="28575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94152">
            <a:off x="1150583" y="3140208"/>
            <a:ext cx="1668321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77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594238"/>
          </a:xfrm>
          <a:prstGeom prst="rect">
            <a:avLst/>
          </a:prstGeom>
        </p:spPr>
        <p:txBody>
          <a:bodyPr vert="horz" wrap="square" lIns="0" tIns="100811" rIns="0" bIns="0" rtlCol="0">
            <a:spAutoFit/>
          </a:bodyPr>
          <a:lstStyle/>
          <a:p>
            <a:pPr marL="2799080">
              <a:lnSpc>
                <a:spcPct val="100000"/>
              </a:lnSpc>
              <a:spcBef>
                <a:spcPts val="100"/>
              </a:spcBef>
            </a:pPr>
            <a:r>
              <a:rPr lang="sr-Latn-RS" sz="3200" b="1" spc="-10" dirty="0" smtClean="0">
                <a:latin typeface="Arial"/>
                <a:cs typeface="Arial"/>
              </a:rPr>
              <a:t>Epidermis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9600" y="5083644"/>
            <a:ext cx="7375525" cy="200760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1430">
              <a:lnSpc>
                <a:spcPct val="100000"/>
              </a:lnSpc>
              <a:spcBef>
                <a:spcPts val="95"/>
              </a:spcBef>
            </a:pPr>
            <a:r>
              <a:rPr lang="en-US" sz="1600" spc="-10" dirty="0" smtClean="0">
                <a:solidFill>
                  <a:srgbClr val="FF0000"/>
                </a:solidFill>
                <a:latin typeface="Arial"/>
                <a:cs typeface="Arial"/>
              </a:rPr>
              <a:t>Keratinocytes</a:t>
            </a:r>
            <a:r>
              <a:rPr lang="en-US" sz="1600" spc="-10" dirty="0" smtClean="0">
                <a:latin typeface="Arial"/>
                <a:cs typeface="Arial"/>
              </a:rPr>
              <a:t> are distributed in several layers</a:t>
            </a:r>
            <a:r>
              <a:rPr lang="en-US" sz="1600" spc="-10" dirty="0" smtClean="0">
                <a:solidFill>
                  <a:srgbClr val="FF0000"/>
                </a:solidFill>
                <a:latin typeface="Arial"/>
                <a:cs typeface="Arial"/>
              </a:rPr>
              <a:t>: </a:t>
            </a:r>
            <a:r>
              <a:rPr lang="sr-Latn-RS" sz="1600" spc="-10" dirty="0" smtClean="0">
                <a:solidFill>
                  <a:srgbClr val="FF0000"/>
                </a:solidFill>
                <a:latin typeface="Arial"/>
                <a:cs typeface="Arial"/>
              </a:rPr>
              <a:t>str</a:t>
            </a:r>
            <a:r>
              <a:rPr lang="en-US" sz="1600" spc="-1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1600" spc="-10" dirty="0" err="1" smtClean="0">
                <a:solidFill>
                  <a:srgbClr val="FF0000"/>
                </a:solidFill>
                <a:latin typeface="Arial"/>
                <a:cs typeface="Arial"/>
              </a:rPr>
              <a:t>basale</a:t>
            </a:r>
            <a:r>
              <a:rPr lang="en-US" sz="1600" spc="-10" dirty="0" smtClean="0">
                <a:solidFill>
                  <a:srgbClr val="FF0000"/>
                </a:solidFill>
                <a:latin typeface="Arial"/>
                <a:cs typeface="Arial"/>
              </a:rPr>
              <a:t>, </a:t>
            </a:r>
            <a:r>
              <a:rPr lang="sr-Latn-RS" sz="1600" spc="-10" dirty="0" smtClean="0">
                <a:solidFill>
                  <a:srgbClr val="FF0000"/>
                </a:solidFill>
                <a:latin typeface="Arial"/>
                <a:cs typeface="Arial"/>
              </a:rPr>
              <a:t>str</a:t>
            </a:r>
            <a:r>
              <a:rPr lang="en-US" sz="1600" spc="-10" dirty="0" smtClean="0">
                <a:solidFill>
                  <a:srgbClr val="FF0000"/>
                </a:solidFill>
                <a:latin typeface="Arial"/>
                <a:cs typeface="Arial"/>
              </a:rPr>
              <a:t>. </a:t>
            </a:r>
            <a:r>
              <a:rPr lang="en-US" sz="1600" spc="-10" dirty="0" err="1" smtClean="0">
                <a:solidFill>
                  <a:srgbClr val="FF0000"/>
                </a:solidFill>
                <a:latin typeface="Arial"/>
                <a:cs typeface="Arial"/>
              </a:rPr>
              <a:t>spinosum</a:t>
            </a:r>
            <a:r>
              <a:rPr lang="en-US" sz="1600" spc="-10" dirty="0" smtClean="0">
                <a:solidFill>
                  <a:srgbClr val="FF0000"/>
                </a:solidFill>
                <a:latin typeface="Arial"/>
                <a:cs typeface="Arial"/>
              </a:rPr>
              <a:t>, </a:t>
            </a:r>
            <a:r>
              <a:rPr lang="sr-Latn-RS" sz="1600" spc="-10" dirty="0" smtClean="0">
                <a:solidFill>
                  <a:srgbClr val="FF0000"/>
                </a:solidFill>
                <a:latin typeface="Arial"/>
                <a:cs typeface="Arial"/>
              </a:rPr>
              <a:t>str</a:t>
            </a:r>
            <a:r>
              <a:rPr lang="en-US" sz="1600" spc="-10" dirty="0" smtClean="0">
                <a:solidFill>
                  <a:srgbClr val="FF0000"/>
                </a:solidFill>
                <a:latin typeface="Arial"/>
                <a:cs typeface="Arial"/>
              </a:rPr>
              <a:t>. granulosum, </a:t>
            </a:r>
            <a:r>
              <a:rPr lang="sr-Latn-RS" sz="1600" spc="-10" dirty="0" smtClean="0">
                <a:solidFill>
                  <a:srgbClr val="FF0000"/>
                </a:solidFill>
                <a:latin typeface="Arial"/>
                <a:cs typeface="Arial"/>
              </a:rPr>
              <a:t>str</a:t>
            </a:r>
            <a:r>
              <a:rPr lang="en-US" sz="1600" spc="-10" dirty="0" smtClean="0">
                <a:solidFill>
                  <a:srgbClr val="FF0000"/>
                </a:solidFill>
                <a:latin typeface="Arial"/>
                <a:cs typeface="Arial"/>
              </a:rPr>
              <a:t>. </a:t>
            </a:r>
            <a:r>
              <a:rPr lang="en-US" sz="1600" spc="-10" dirty="0" err="1" smtClean="0">
                <a:solidFill>
                  <a:srgbClr val="FF0000"/>
                </a:solidFill>
                <a:latin typeface="Arial"/>
                <a:cs typeface="Arial"/>
              </a:rPr>
              <a:t>corneum</a:t>
            </a:r>
            <a:r>
              <a:rPr lang="en-US" sz="1600" spc="-10" dirty="0" smtClean="0">
                <a:latin typeface="Arial"/>
                <a:cs typeface="Arial"/>
              </a:rPr>
              <a:t>. In the skin of the palms and soles, between the third layer (str. granulosum) and the superficial, armored layer, </a:t>
            </a:r>
            <a:r>
              <a:rPr lang="sr-Latn-RS" sz="1600" spc="-10" dirty="0" smtClean="0">
                <a:latin typeface="Arial"/>
                <a:cs typeface="Arial"/>
              </a:rPr>
              <a:t>one</a:t>
            </a:r>
            <a:r>
              <a:rPr lang="en-US" sz="1600" spc="-10" dirty="0" smtClean="0">
                <a:latin typeface="Arial"/>
                <a:cs typeface="Arial"/>
              </a:rPr>
              <a:t> can </a:t>
            </a:r>
            <a:r>
              <a:rPr lang="sr-Latn-RS" sz="1600" spc="-10" dirty="0" smtClean="0">
                <a:latin typeface="Arial"/>
                <a:cs typeface="Arial"/>
              </a:rPr>
              <a:t>observe</a:t>
            </a:r>
            <a:r>
              <a:rPr lang="en-US" sz="1600" spc="-10" dirty="0" smtClean="0">
                <a:latin typeface="Arial"/>
                <a:cs typeface="Arial"/>
              </a:rPr>
              <a:t> </a:t>
            </a:r>
            <a:r>
              <a:rPr lang="en-US" sz="1600" spc="-10" dirty="0" smtClean="0">
                <a:solidFill>
                  <a:srgbClr val="FF0000"/>
                </a:solidFill>
                <a:latin typeface="Arial"/>
                <a:cs typeface="Arial"/>
              </a:rPr>
              <a:t>str. </a:t>
            </a:r>
            <a:r>
              <a:rPr lang="en-US" sz="1600" spc="-10" dirty="0" err="1" smtClean="0">
                <a:solidFill>
                  <a:srgbClr val="FF0000"/>
                </a:solidFill>
                <a:latin typeface="Arial"/>
                <a:cs typeface="Arial"/>
              </a:rPr>
              <a:t>lucidum</a:t>
            </a:r>
            <a:r>
              <a:rPr lang="en-US" sz="1600" spc="-10" dirty="0" smtClean="0">
                <a:solidFill>
                  <a:srgbClr val="FF0000"/>
                </a:solidFill>
                <a:latin typeface="Arial"/>
                <a:cs typeface="Arial"/>
              </a:rPr>
              <a:t>.</a:t>
            </a:r>
            <a:endParaRPr lang="sr-Latn-RS" sz="1600" spc="-1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12700" marR="11430">
              <a:lnSpc>
                <a:spcPct val="100000"/>
              </a:lnSpc>
              <a:spcBef>
                <a:spcPts val="95"/>
              </a:spcBef>
            </a:pP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The main characteristic of this epithelium is the most superficial, 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stratum </a:t>
            </a:r>
            <a:r>
              <a:rPr lang="en-US" sz="1600" dirty="0" err="1" smtClean="0">
                <a:solidFill>
                  <a:srgbClr val="FF0000"/>
                </a:solidFill>
                <a:latin typeface="Arial"/>
                <a:cs typeface="Arial"/>
              </a:rPr>
              <a:t>corn</a:t>
            </a:r>
            <a:r>
              <a:rPr lang="en-US" sz="1600" dirty="0" err="1" smtClean="0">
                <a:solidFill>
                  <a:schemeClr val="tx1"/>
                </a:solidFill>
                <a:latin typeface="Arial"/>
                <a:cs typeface="Arial"/>
              </a:rPr>
              <a:t>eum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 layer, made up of several layers of squamous, </a:t>
            </a:r>
            <a:r>
              <a:rPr lang="en-US" sz="1600" dirty="0" err="1" smtClean="0">
                <a:solidFill>
                  <a:schemeClr val="tx1"/>
                </a:solidFill>
                <a:latin typeface="Arial"/>
                <a:cs typeface="Arial"/>
              </a:rPr>
              <a:t>anucleate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 cells that are filled with 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keratin filaments.</a:t>
            </a:r>
          </a:p>
          <a:p>
            <a:pPr marL="12700" marR="11430">
              <a:lnSpc>
                <a:spcPct val="100000"/>
              </a:lnSpc>
              <a:spcBef>
                <a:spcPts val="95"/>
              </a:spcBef>
            </a:pPr>
            <a:endParaRPr sz="16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0" y="977925"/>
            <a:ext cx="3413125" cy="392427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6401" y="1054125"/>
            <a:ext cx="3413123" cy="38480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1066800"/>
            <a:ext cx="19050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sr-Latn-RS" sz="1200" b="1" dirty="0" smtClean="0"/>
              <a:t>Epidermis thin skin</a:t>
            </a:r>
            <a:endParaRPr lang="en-US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24400" y="986999"/>
            <a:ext cx="19050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sr-Latn-RS" sz="1200" b="1" dirty="0" smtClean="0"/>
              <a:t>Epidermis thick skin</a:t>
            </a:r>
            <a:endParaRPr lang="en-US" sz="1200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600" y="0"/>
            <a:ext cx="9372599" cy="702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60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-3318"/>
            <a:ext cx="8682603" cy="686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3544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56753" y="398780"/>
            <a:ext cx="597979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Arial"/>
                <a:cs typeface="Arial"/>
              </a:rPr>
              <a:t>Stratum</a:t>
            </a:r>
            <a:r>
              <a:rPr sz="3200" b="1" spc="-65" dirty="0">
                <a:latin typeface="Arial"/>
                <a:cs typeface="Arial"/>
              </a:rPr>
              <a:t> </a:t>
            </a:r>
            <a:r>
              <a:rPr sz="3200" b="1" dirty="0">
                <a:latin typeface="Arial"/>
                <a:cs typeface="Arial"/>
              </a:rPr>
              <a:t>basale</a:t>
            </a:r>
            <a:r>
              <a:rPr sz="3200" b="1" spc="-70" dirty="0">
                <a:latin typeface="Arial"/>
                <a:cs typeface="Arial"/>
              </a:rPr>
              <a:t> </a:t>
            </a:r>
            <a:r>
              <a:rPr sz="3200" b="1" spc="-10" dirty="0">
                <a:latin typeface="Arial"/>
                <a:cs typeface="Arial"/>
              </a:rPr>
              <a:t>(germinativum)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828800"/>
            <a:ext cx="5031740" cy="3991477"/>
          </a:xfrm>
          <a:prstGeom prst="rect">
            <a:avLst/>
          </a:prstGeom>
        </p:spPr>
        <p:txBody>
          <a:bodyPr vert="horz" wrap="square" lIns="0" tIns="81915" rIns="0" bIns="0" rtlCol="0">
            <a:spAutoFit/>
          </a:bodyPr>
          <a:lstStyle/>
          <a:p>
            <a:pPr marL="177165" indent="-164465">
              <a:lnSpc>
                <a:spcPct val="100000"/>
              </a:lnSpc>
              <a:spcBef>
                <a:spcPts val="645"/>
              </a:spcBef>
              <a:buChar char="*"/>
              <a:tabLst>
                <a:tab pos="177165" algn="l"/>
              </a:tabLst>
            </a:pPr>
            <a:r>
              <a:rPr lang="en-US" sz="1800" dirty="0" smtClean="0">
                <a:latin typeface="Arial"/>
                <a:cs typeface="Arial"/>
              </a:rPr>
              <a:t>The deepest, </a:t>
            </a:r>
            <a:r>
              <a:rPr lang="sr-Latn-RS" sz="1800" dirty="0" smtClean="0">
                <a:latin typeface="Arial"/>
                <a:cs typeface="Arial"/>
              </a:rPr>
              <a:t>basal</a:t>
            </a:r>
            <a:r>
              <a:rPr lang="en-US" sz="1800" dirty="0" smtClean="0">
                <a:latin typeface="Arial"/>
                <a:cs typeface="Arial"/>
              </a:rPr>
              <a:t> layer of the epidermis</a:t>
            </a:r>
            <a:r>
              <a:rPr lang="sr-Latn-RS" sz="1800" dirty="0" smtClean="0">
                <a:latin typeface="Arial"/>
                <a:cs typeface="Arial"/>
              </a:rPr>
              <a:t> is composed from o</a:t>
            </a:r>
            <a:r>
              <a:rPr lang="en-US" sz="1800" dirty="0" smtClean="0">
                <a:latin typeface="Arial"/>
                <a:cs typeface="Arial"/>
              </a:rPr>
              <a:t>ne layer of </a:t>
            </a:r>
            <a:r>
              <a:rPr lang="sr-Latn-RS" sz="1800" dirty="0" smtClean="0">
                <a:latin typeface="Arial"/>
                <a:cs typeface="Arial"/>
              </a:rPr>
              <a:t>c</a:t>
            </a:r>
            <a:r>
              <a:rPr lang="en-US" sz="1800" dirty="0" err="1" smtClean="0">
                <a:latin typeface="Arial"/>
                <a:cs typeface="Arial"/>
              </a:rPr>
              <a:t>ylindrical</a:t>
            </a:r>
            <a:r>
              <a:rPr lang="en-US" sz="1800" dirty="0" smtClean="0">
                <a:latin typeface="Arial"/>
                <a:cs typeface="Arial"/>
              </a:rPr>
              <a:t> cells.</a:t>
            </a:r>
          </a:p>
          <a:p>
            <a:pPr marL="177165" indent="-164465">
              <a:lnSpc>
                <a:spcPct val="100000"/>
              </a:lnSpc>
              <a:spcBef>
                <a:spcPts val="645"/>
              </a:spcBef>
              <a:buChar char="*"/>
              <a:tabLst>
                <a:tab pos="177165" algn="l"/>
              </a:tabLst>
            </a:pPr>
            <a:r>
              <a:rPr lang="sr-Latn-RS" sz="1800" dirty="0" smtClean="0">
                <a:latin typeface="Arial"/>
                <a:cs typeface="Arial"/>
              </a:rPr>
              <a:t>They undergo </a:t>
            </a:r>
            <a:r>
              <a:rPr lang="sr-Latn-RS" sz="1800" dirty="0" smtClean="0">
                <a:solidFill>
                  <a:srgbClr val="FF0000"/>
                </a:solidFill>
                <a:latin typeface="Arial"/>
                <a:cs typeface="Arial"/>
              </a:rPr>
              <a:t>i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ntensive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 cell divisions </a:t>
            </a:r>
            <a:r>
              <a:rPr lang="en-US" sz="1800" dirty="0" err="1" smtClean="0">
                <a:latin typeface="Arial"/>
                <a:cs typeface="Arial"/>
              </a:rPr>
              <a:t>creat</a:t>
            </a:r>
            <a:r>
              <a:rPr lang="sr-Latn-RS" sz="1800" dirty="0" smtClean="0">
                <a:latin typeface="Arial"/>
                <a:cs typeface="Arial"/>
              </a:rPr>
              <a:t>ing </a:t>
            </a:r>
            <a:r>
              <a:rPr lang="en-US" sz="1800" dirty="0" smtClean="0">
                <a:latin typeface="Arial"/>
                <a:cs typeface="Arial"/>
              </a:rPr>
              <a:t>new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kerat</a:t>
            </a:r>
            <a:r>
              <a:rPr lang="sr-Latn-RS" sz="1800" dirty="0" smtClean="0">
                <a:solidFill>
                  <a:srgbClr val="FF0000"/>
                </a:solidFill>
                <a:latin typeface="Arial"/>
                <a:cs typeface="Arial"/>
              </a:rPr>
              <a:t>in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ocytes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1800" dirty="0" smtClean="0">
                <a:latin typeface="Arial"/>
                <a:cs typeface="Arial"/>
              </a:rPr>
              <a:t>that </a:t>
            </a:r>
            <a:r>
              <a:rPr lang="sr-Latn-RS" sz="1800" dirty="0" smtClean="0">
                <a:latin typeface="Arial"/>
                <a:cs typeface="Arial"/>
              </a:rPr>
              <a:t>differentiate and </a:t>
            </a:r>
            <a:r>
              <a:rPr lang="en-US" sz="1800" dirty="0" smtClean="0">
                <a:latin typeface="Arial"/>
                <a:cs typeface="Arial"/>
              </a:rPr>
              <a:t>migrate t</a:t>
            </a:r>
            <a:r>
              <a:rPr lang="sr-Latn-RS" sz="1800" dirty="0" smtClean="0">
                <a:latin typeface="Arial"/>
                <a:cs typeface="Arial"/>
              </a:rPr>
              <a:t>owards surface</a:t>
            </a:r>
          </a:p>
          <a:p>
            <a:pPr marL="177165" indent="-164465">
              <a:lnSpc>
                <a:spcPct val="100000"/>
              </a:lnSpc>
              <a:spcBef>
                <a:spcPts val="645"/>
              </a:spcBef>
              <a:buChar char="*"/>
              <a:tabLst>
                <a:tab pos="177165" algn="l"/>
              </a:tabLst>
            </a:pPr>
            <a:r>
              <a:rPr lang="en-US" sz="1800" dirty="0" smtClean="0">
                <a:latin typeface="Arial"/>
                <a:cs typeface="Arial"/>
              </a:rPr>
              <a:t>The process of </a:t>
            </a:r>
            <a:r>
              <a:rPr lang="sr-Latn-RS" sz="1800" dirty="0" smtClean="0">
                <a:latin typeface="Arial"/>
                <a:cs typeface="Arial"/>
              </a:rPr>
              <a:t>complete </a:t>
            </a:r>
            <a:r>
              <a:rPr lang="en-US" sz="1800" dirty="0" smtClean="0">
                <a:latin typeface="Arial"/>
                <a:cs typeface="Arial"/>
              </a:rPr>
              <a:t>renewing the epidermis takes about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26-28 days</a:t>
            </a:r>
            <a:r>
              <a:rPr lang="en-US" sz="1800" dirty="0" smtClean="0">
                <a:latin typeface="Arial"/>
                <a:cs typeface="Arial"/>
              </a:rPr>
              <a:t>.</a:t>
            </a:r>
          </a:p>
          <a:p>
            <a:pPr marL="177165" indent="-164465">
              <a:lnSpc>
                <a:spcPct val="100000"/>
              </a:lnSpc>
              <a:spcBef>
                <a:spcPts val="645"/>
              </a:spcBef>
              <a:buChar char="*"/>
              <a:tabLst>
                <a:tab pos="177165" algn="l"/>
              </a:tabLst>
            </a:pPr>
            <a:r>
              <a:rPr lang="en-US" sz="1800" dirty="0" smtClean="0">
                <a:latin typeface="Arial"/>
                <a:cs typeface="Arial"/>
              </a:rPr>
              <a:t>Synthesis</a:t>
            </a:r>
            <a:r>
              <a:rPr lang="sr-Latn-RS" sz="1800" dirty="0" smtClean="0">
                <a:latin typeface="Arial"/>
                <a:cs typeface="Arial"/>
              </a:rPr>
              <a:t> of</a:t>
            </a:r>
            <a:r>
              <a:rPr lang="en-US" sz="1800" dirty="0" smtClean="0">
                <a:latin typeface="Arial"/>
                <a:cs typeface="Arial"/>
              </a:rPr>
              <a:t> keratin filaments</a:t>
            </a:r>
            <a:r>
              <a:rPr lang="sr-Latn-RS" sz="1800" dirty="0" smtClean="0">
                <a:latin typeface="Arial"/>
                <a:cs typeface="Arial"/>
              </a:rPr>
              <a:t> </a:t>
            </a:r>
            <a:r>
              <a:rPr lang="en-US" sz="1800" dirty="0" smtClean="0">
                <a:latin typeface="Arial"/>
                <a:cs typeface="Arial"/>
              </a:rPr>
              <a:t>begins in the cells </a:t>
            </a:r>
            <a:r>
              <a:rPr lang="sr-Latn-RS" sz="1800" dirty="0" smtClean="0">
                <a:latin typeface="Arial"/>
                <a:cs typeface="Arial"/>
              </a:rPr>
              <a:t>in</a:t>
            </a:r>
            <a:r>
              <a:rPr lang="en-US" sz="1800" dirty="0" smtClean="0">
                <a:latin typeface="Arial"/>
                <a:cs typeface="Arial"/>
              </a:rPr>
              <a:t> the basal layer</a:t>
            </a:r>
          </a:p>
          <a:p>
            <a:pPr marL="177165" indent="-164465">
              <a:lnSpc>
                <a:spcPct val="100000"/>
              </a:lnSpc>
              <a:spcBef>
                <a:spcPts val="645"/>
              </a:spcBef>
              <a:buChar char="*"/>
              <a:tabLst>
                <a:tab pos="177165" algn="l"/>
              </a:tabLst>
            </a:pPr>
            <a:r>
              <a:rPr lang="en-US" sz="1800" dirty="0" smtClean="0">
                <a:latin typeface="Arial"/>
                <a:cs typeface="Arial"/>
              </a:rPr>
              <a:t>In addition to stem cells,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melanocyte</a:t>
            </a:r>
            <a:r>
              <a:rPr lang="sr-Latn-RS" sz="1800" dirty="0" smtClean="0">
                <a:solidFill>
                  <a:srgbClr val="FF0000"/>
                </a:solidFill>
                <a:latin typeface="Arial"/>
                <a:cs typeface="Arial"/>
              </a:rPr>
              <a:t>s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 are also located in this layer</a:t>
            </a:r>
            <a:r>
              <a:rPr lang="en-US" sz="1800" dirty="0" smtClean="0">
                <a:latin typeface="Arial"/>
                <a:cs typeface="Arial"/>
              </a:rPr>
              <a:t>. In the parts of the skin that are well innervated, there are</a:t>
            </a:r>
            <a:r>
              <a:rPr lang="sr-Latn-RS" sz="1800" dirty="0" smtClean="0">
                <a:latin typeface="Arial"/>
                <a:cs typeface="Arial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Merkel cel</a:t>
            </a:r>
            <a:r>
              <a:rPr lang="en-US" sz="1800" dirty="0" smtClean="0">
                <a:latin typeface="Arial"/>
                <a:cs typeface="Arial"/>
              </a:rPr>
              <a:t>ls</a:t>
            </a:r>
            <a:r>
              <a:rPr lang="sr-Latn-RS" sz="1800" dirty="0" smtClean="0">
                <a:latin typeface="Arial"/>
                <a:cs typeface="Arial"/>
              </a:rPr>
              <a:t> present also</a:t>
            </a:r>
            <a:r>
              <a:rPr lang="en-US" sz="1800" dirty="0" smtClean="0">
                <a:latin typeface="Arial"/>
                <a:cs typeface="Arial"/>
              </a:rPr>
              <a:t>.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13400" y="1371612"/>
            <a:ext cx="3488677" cy="54863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13400" y="1409712"/>
            <a:ext cx="1905000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sr-Latn-RS" sz="1200" b="1" dirty="0" smtClean="0"/>
              <a:t>Epidermis thick skin</a:t>
            </a:r>
            <a:endParaRPr lang="en-US" sz="1200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81400" y="381000"/>
            <a:ext cx="251714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sr-Latn-RS" sz="3200" b="1" spc="-10" dirty="0" smtClean="0">
                <a:latin typeface="Arial"/>
                <a:cs typeface="Arial"/>
              </a:rPr>
              <a:t>Melanocytes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2443" y="1524000"/>
            <a:ext cx="5074920" cy="39677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Arial"/>
                <a:cs typeface="Arial"/>
              </a:rPr>
              <a:t>Dendritic-shaped cells.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Arial"/>
                <a:cs typeface="Arial"/>
              </a:rPr>
              <a:t>The</a:t>
            </a:r>
            <a:r>
              <a:rPr lang="sr-Latn-RS" sz="1800" dirty="0" smtClean="0">
                <a:latin typeface="Arial"/>
                <a:cs typeface="Arial"/>
              </a:rPr>
              <a:t>ir</a:t>
            </a:r>
            <a:r>
              <a:rPr lang="en-US" sz="1800" dirty="0" smtClean="0">
                <a:latin typeface="Arial"/>
                <a:cs typeface="Arial"/>
              </a:rPr>
              <a:t> bodies are located between keratinocytes of the basal layer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sr-Latn-RS" sz="1800" dirty="0" smtClean="0">
                <a:latin typeface="Arial"/>
                <a:cs typeface="Arial"/>
              </a:rPr>
              <a:t>Have b</a:t>
            </a:r>
            <a:r>
              <a:rPr lang="en-US" sz="1800" dirty="0" smtClean="0">
                <a:latin typeface="Arial"/>
                <a:cs typeface="Arial"/>
              </a:rPr>
              <a:t>ranched extensions between the cells of the basal and spinous layers.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sr-Latn-RS" sz="1800" dirty="0" smtClean="0">
                <a:latin typeface="Arial"/>
                <a:cs typeface="Arial"/>
              </a:rPr>
              <a:t>Produce </a:t>
            </a:r>
            <a:r>
              <a:rPr lang="sr-Latn-RS" sz="1800" dirty="0" smtClean="0">
                <a:solidFill>
                  <a:srgbClr val="FF0000"/>
                </a:solidFill>
                <a:latin typeface="Arial"/>
                <a:cs typeface="Arial"/>
              </a:rPr>
              <a:t>m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elanin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 pigment </a:t>
            </a:r>
            <a:r>
              <a:rPr lang="en-US" sz="1800" dirty="0" smtClean="0">
                <a:latin typeface="Arial"/>
                <a:cs typeface="Arial"/>
              </a:rPr>
              <a:t>(</a:t>
            </a:r>
            <a:r>
              <a:rPr lang="sr-Latn-RS" sz="1800" dirty="0" smtClean="0">
                <a:latin typeface="Arial"/>
                <a:cs typeface="Arial"/>
              </a:rPr>
              <a:t>which </a:t>
            </a:r>
            <a:r>
              <a:rPr lang="en-US" sz="1800" dirty="0" smtClean="0">
                <a:latin typeface="Arial"/>
                <a:cs typeface="Arial"/>
              </a:rPr>
              <a:t>gives color to the skin)</a:t>
            </a:r>
            <a:r>
              <a:rPr lang="sr-Latn-RS" sz="1800" dirty="0" smtClean="0">
                <a:latin typeface="Arial"/>
                <a:cs typeface="Arial"/>
              </a:rPr>
              <a:t> </a:t>
            </a:r>
            <a:r>
              <a:rPr lang="en-US" sz="1800" dirty="0" smtClean="0">
                <a:latin typeface="Arial"/>
                <a:cs typeface="Arial"/>
              </a:rPr>
              <a:t>and accumulate it in granules –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melanosomes</a:t>
            </a:r>
            <a:endParaRPr lang="sr-Latn-RS" sz="180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sr-Latn-RS" sz="1800" dirty="0" smtClean="0">
                <a:latin typeface="Arial"/>
                <a:cs typeface="Arial"/>
              </a:rPr>
              <a:t>Melanosomes are then delivered to </a:t>
            </a:r>
            <a:r>
              <a:rPr lang="en-US" sz="1800" dirty="0" smtClean="0">
                <a:latin typeface="Arial"/>
                <a:cs typeface="Arial"/>
              </a:rPr>
              <a:t>the surrounding keratinocytes</a:t>
            </a:r>
            <a:r>
              <a:rPr lang="sr-Latn-RS" sz="1800" dirty="0" smtClean="0">
                <a:latin typeface="Arial"/>
                <a:cs typeface="Arial"/>
              </a:rPr>
              <a:t> </a:t>
            </a:r>
            <a:endParaRPr lang="en-US" sz="1800" dirty="0" smtClean="0">
              <a:latin typeface="Arial"/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Arial"/>
                <a:cs typeface="Arial"/>
              </a:rPr>
              <a:t>Ultraviolet rays increase the activity of melanocytes and the number of melanosomes in them.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Arial"/>
                <a:cs typeface="Arial"/>
              </a:rPr>
              <a:t>There is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no melanin in the stratum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cor</a:t>
            </a:r>
            <a:r>
              <a:rPr lang="en-US" sz="1800" dirty="0" err="1" smtClean="0">
                <a:latin typeface="Arial"/>
                <a:cs typeface="Arial"/>
              </a:rPr>
              <a:t>neum</a:t>
            </a:r>
            <a:r>
              <a:rPr lang="en-US" sz="1800" dirty="0" smtClean="0">
                <a:latin typeface="Arial"/>
                <a:cs typeface="Arial"/>
              </a:rPr>
              <a:t>.</a:t>
            </a:r>
            <a:endParaRPr sz="1800" dirty="0">
              <a:latin typeface="Tahoma"/>
              <a:cs typeface="Tahom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67363" y="1666875"/>
            <a:ext cx="3657587" cy="399114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3000" y="228600"/>
            <a:ext cx="5334001" cy="675196"/>
          </a:xfrm>
          <a:prstGeom prst="rect">
            <a:avLst/>
          </a:prstGeom>
        </p:spPr>
        <p:txBody>
          <a:bodyPr vert="horz" wrap="square" lIns="0" tIns="180986" rIns="0" bIns="0" rtlCol="0">
            <a:spAutoFit/>
          </a:bodyPr>
          <a:lstStyle/>
          <a:p>
            <a:pPr marL="2234565">
              <a:lnSpc>
                <a:spcPct val="100000"/>
              </a:lnSpc>
              <a:spcBef>
                <a:spcPts val="105"/>
              </a:spcBef>
            </a:pPr>
            <a:r>
              <a:rPr lang="en-US" sz="3200" b="1" dirty="0"/>
              <a:t>Merkel cells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3540" y="1819148"/>
            <a:ext cx="3869690" cy="32793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3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sr-Latn-RS" sz="1800" dirty="0" smtClean="0">
                <a:latin typeface="Arial"/>
                <a:cs typeface="Arial"/>
              </a:rPr>
              <a:t>Present i</a:t>
            </a:r>
            <a:r>
              <a:rPr lang="en-US" sz="1800" dirty="0" smtClean="0">
                <a:latin typeface="Arial"/>
                <a:cs typeface="Arial"/>
              </a:rPr>
              <a:t>n the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basal layer of the epidermis</a:t>
            </a:r>
            <a:r>
              <a:rPr lang="en-US" sz="1800" dirty="0" smtClean="0">
                <a:latin typeface="Arial"/>
                <a:cs typeface="Arial"/>
              </a:rPr>
              <a:t> in well-innervated parts of the skin (fingertips, lips and outer coat of hair).</a:t>
            </a:r>
          </a:p>
          <a:p>
            <a:pPr marL="355600" marR="5080" indent="-343535">
              <a:lnSpc>
                <a:spcPct val="13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Free nerve endings </a:t>
            </a:r>
            <a:r>
              <a:rPr lang="en-US" sz="1800" dirty="0" smtClean="0">
                <a:latin typeface="Arial"/>
                <a:cs typeface="Arial"/>
              </a:rPr>
              <a:t>are in contact with the basal parts of these cells.</a:t>
            </a:r>
          </a:p>
          <a:p>
            <a:pPr marL="355600" marR="5080" indent="-343535">
              <a:lnSpc>
                <a:spcPct val="13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Slow-reacting mechanoreceptors </a:t>
            </a:r>
            <a:r>
              <a:rPr lang="sr-Latn-RS" sz="1800" dirty="0" smtClean="0">
                <a:latin typeface="Arial"/>
                <a:cs typeface="Arial"/>
              </a:rPr>
              <a:t>that </a:t>
            </a:r>
            <a:r>
              <a:rPr lang="en-US" sz="1800" dirty="0" smtClean="0">
                <a:latin typeface="Arial"/>
                <a:cs typeface="Arial"/>
              </a:rPr>
              <a:t>belong to the neuroendocrine system .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8159" y="1909007"/>
            <a:ext cx="4127472" cy="42798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096000" y="4495800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Free nerve endings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086600" y="2895600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Merkel cells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60357" y="228600"/>
            <a:ext cx="359092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Arial"/>
                <a:cs typeface="Arial"/>
              </a:rPr>
              <a:t>Stratum</a:t>
            </a:r>
            <a:r>
              <a:rPr sz="3200" b="1" spc="-80" dirty="0">
                <a:latin typeface="Arial"/>
                <a:cs typeface="Arial"/>
              </a:rPr>
              <a:t> </a:t>
            </a:r>
            <a:r>
              <a:rPr sz="3200" b="1" spc="-10" dirty="0">
                <a:latin typeface="Arial"/>
                <a:cs typeface="Arial"/>
              </a:rPr>
              <a:t>spinosum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4299" y="2057400"/>
            <a:ext cx="4541520" cy="26848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marR="5080" indent="-28575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Arial"/>
                <a:cs typeface="Arial"/>
              </a:rPr>
              <a:t>Composed of multiple layers of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polygonal</a:t>
            </a:r>
            <a:r>
              <a:rPr lang="sr-Latn-RS" sz="1800" dirty="0" smtClean="0">
                <a:solidFill>
                  <a:srgbClr val="FF0000"/>
                </a:solidFill>
                <a:latin typeface="Arial"/>
                <a:cs typeface="Arial"/>
              </a:rPr>
              <a:t> and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sr-Latn-RS" sz="1800" dirty="0" smtClean="0">
                <a:solidFill>
                  <a:srgbClr val="FF0000"/>
                </a:solidFill>
                <a:latin typeface="Arial"/>
                <a:cs typeface="Arial"/>
              </a:rPr>
              <a:t>somewhat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flatte</a:t>
            </a:r>
            <a:r>
              <a:rPr lang="sr-Latn-RS" sz="1800" dirty="0" smtClean="0">
                <a:solidFill>
                  <a:srgbClr val="FF0000"/>
                </a:solidFill>
                <a:latin typeface="Arial"/>
                <a:cs typeface="Arial"/>
              </a:rPr>
              <a:t>ned</a:t>
            </a:r>
            <a:r>
              <a:rPr lang="en-US" sz="1800" dirty="0" smtClean="0">
                <a:latin typeface="Arial"/>
                <a:cs typeface="Arial"/>
              </a:rPr>
              <a:t> </a:t>
            </a:r>
            <a:r>
              <a:rPr lang="sr-Latn-RS" sz="1800" dirty="0" smtClean="0">
                <a:latin typeface="Arial"/>
                <a:cs typeface="Arial"/>
              </a:rPr>
              <a:t>keratinocytes.</a:t>
            </a:r>
            <a:r>
              <a:rPr lang="en-US" sz="1800" dirty="0" smtClean="0">
                <a:latin typeface="Arial"/>
                <a:cs typeface="Arial"/>
              </a:rPr>
              <a:t> Cells are connected by </a:t>
            </a:r>
            <a:r>
              <a:rPr lang="sr-Latn-RS" sz="1800" dirty="0" smtClean="0">
                <a:solidFill>
                  <a:srgbClr val="FF0000"/>
                </a:solidFill>
                <a:latin typeface="Arial"/>
                <a:cs typeface="Arial"/>
              </a:rPr>
              <a:t>numerous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desmosomes</a:t>
            </a:r>
            <a:r>
              <a:rPr lang="en-US" sz="1800" dirty="0" smtClean="0">
                <a:latin typeface="Arial"/>
                <a:cs typeface="Arial"/>
              </a:rPr>
              <a:t>, </a:t>
            </a:r>
            <a:r>
              <a:rPr lang="sr-Latn-RS" sz="1800" dirty="0" smtClean="0">
                <a:latin typeface="Arial"/>
                <a:cs typeface="Arial"/>
              </a:rPr>
              <a:t>that gives them </a:t>
            </a:r>
            <a:r>
              <a:rPr lang="en-US" sz="1800" dirty="0" smtClean="0">
                <a:latin typeface="Arial"/>
                <a:cs typeface="Arial"/>
              </a:rPr>
              <a:t>a "spiky" appearance (spine</a:t>
            </a:r>
            <a:r>
              <a:rPr lang="sr-Latn-RS" sz="1800" dirty="0" smtClean="0">
                <a:latin typeface="Arial"/>
                <a:cs typeface="Arial"/>
              </a:rPr>
              <a:t>s)</a:t>
            </a:r>
            <a:endParaRPr lang="en-US" sz="1800" dirty="0" smtClean="0">
              <a:latin typeface="Arial"/>
              <a:cs typeface="Arial"/>
            </a:endParaRPr>
          </a:p>
          <a:p>
            <a:pPr marL="298450" marR="5080" indent="-28575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Arial"/>
                <a:cs typeface="Arial"/>
              </a:rPr>
              <a:t>Keratin synthesis continues in the cells of the spinous layer</a:t>
            </a:r>
            <a:r>
              <a:rPr lang="sr-Latn-RS" sz="1800" dirty="0" smtClean="0">
                <a:latin typeface="Arial"/>
                <a:cs typeface="Arial"/>
              </a:rPr>
              <a:t> </a:t>
            </a:r>
            <a:r>
              <a:rPr lang="sr-Latn-RS" dirty="0" smtClean="0">
                <a:latin typeface="Arial"/>
                <a:cs typeface="Arial"/>
              </a:rPr>
              <a:t>while</a:t>
            </a:r>
            <a:r>
              <a:rPr lang="en-US" sz="1800" dirty="0" smtClean="0">
                <a:latin typeface="Arial"/>
                <a:cs typeface="Arial"/>
              </a:rPr>
              <a:t> melanosomes and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Langerhans cells </a:t>
            </a:r>
            <a:r>
              <a:rPr lang="en-US" sz="1800" dirty="0" smtClean="0">
                <a:latin typeface="Arial"/>
                <a:cs typeface="Arial"/>
              </a:rPr>
              <a:t>are also present.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014" t="2222" r="4999" b="8902"/>
          <a:stretch/>
        </p:blipFill>
        <p:spPr>
          <a:xfrm>
            <a:off x="4800600" y="1981199"/>
            <a:ext cx="4114800" cy="30480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953000" y="5029200"/>
            <a:ext cx="2659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polygonal keratinocytes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695201"/>
          </a:xfrm>
          <a:prstGeom prst="rect">
            <a:avLst/>
          </a:prstGeom>
        </p:spPr>
        <p:txBody>
          <a:bodyPr vert="horz" wrap="square" lIns="0" tIns="200798" rIns="0" bIns="0" rtlCol="0">
            <a:spAutoFit/>
          </a:bodyPr>
          <a:lstStyle/>
          <a:p>
            <a:pPr marL="1740535">
              <a:lnSpc>
                <a:spcPct val="100000"/>
              </a:lnSpc>
              <a:spcBef>
                <a:spcPts val="105"/>
              </a:spcBef>
            </a:pPr>
            <a:r>
              <a:rPr lang="en-US" sz="3200" b="1" dirty="0"/>
              <a:t>Langerhans cells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3540" y="1669796"/>
            <a:ext cx="3931920" cy="3907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11150" indent="-342900" algn="l">
              <a:lnSpc>
                <a:spcPct val="125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Branched </a:t>
            </a:r>
            <a:r>
              <a:rPr lang="sr-Latn-RS" sz="1800" spc="-10" dirty="0" smtClean="0">
                <a:latin typeface="Arial"/>
                <a:cs typeface="Arial"/>
              </a:rPr>
              <a:t>cells</a:t>
            </a:r>
            <a:r>
              <a:rPr lang="en-US" sz="1800" spc="-10" dirty="0" smtClean="0">
                <a:latin typeface="Arial"/>
                <a:cs typeface="Arial"/>
              </a:rPr>
              <a:t>, belong to the group of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antigen-presenting cells.</a:t>
            </a:r>
          </a:p>
          <a:p>
            <a:pPr marL="355600" marR="311150" indent="-342900" algn="just">
              <a:lnSpc>
                <a:spcPct val="125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They have the ability to "catch" antigens, internalize them, break them down into fragments and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present them to lymphocytes</a:t>
            </a:r>
            <a:r>
              <a:rPr lang="en-US" sz="1800" spc="-10" dirty="0" smtClean="0">
                <a:latin typeface="Arial"/>
                <a:cs typeface="Arial"/>
              </a:rPr>
              <a:t>.</a:t>
            </a:r>
          </a:p>
          <a:p>
            <a:pPr marL="355600" marR="311150" indent="-342900" algn="just">
              <a:lnSpc>
                <a:spcPct val="125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In addition, these cells provide additional signals that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stimulate lymphocyte proliferation and differentiation.</a:t>
            </a:r>
            <a:endParaRPr sz="18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55400" y="1683613"/>
            <a:ext cx="2460618" cy="253321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84072" y="1907108"/>
            <a:ext cx="1709606" cy="205736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726940" y="4492243"/>
            <a:ext cx="3795395" cy="10231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7815" marR="5080" indent="-285750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1400" i="1" dirty="0" smtClean="0">
                <a:latin typeface="Arial"/>
                <a:cs typeface="Arial"/>
              </a:rPr>
              <a:t>Apart from the epidermis, where they are located in the spinous layer, they are also found in other epithelia and </a:t>
            </a:r>
            <a:r>
              <a:rPr lang="en-US" sz="1400" i="1" dirty="0" err="1" smtClean="0">
                <a:latin typeface="Arial"/>
                <a:cs typeface="Arial"/>
              </a:rPr>
              <a:t>lymphopoietic</a:t>
            </a:r>
            <a:r>
              <a:rPr lang="en-US" sz="1400" i="1" dirty="0" smtClean="0">
                <a:latin typeface="Arial"/>
                <a:cs typeface="Arial"/>
              </a:rPr>
              <a:t> organs and have the ability to migrate.</a:t>
            </a:r>
            <a:endParaRPr sz="1400" i="1" dirty="0"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00797" rIns="0" bIns="0" rtlCol="0">
            <a:spAutoFit/>
          </a:bodyPr>
          <a:lstStyle/>
          <a:p>
            <a:pPr marL="19939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Arial"/>
                <a:cs typeface="Arial"/>
              </a:rPr>
              <a:t>Stratum</a:t>
            </a:r>
            <a:r>
              <a:rPr sz="3200" b="1" spc="-80" dirty="0">
                <a:latin typeface="Arial"/>
                <a:cs typeface="Arial"/>
              </a:rPr>
              <a:t> </a:t>
            </a:r>
            <a:r>
              <a:rPr sz="3200" b="1" spc="-10" dirty="0">
                <a:latin typeface="Arial"/>
                <a:cs typeface="Arial"/>
              </a:rPr>
              <a:t>granulosum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2400" y="2133600"/>
            <a:ext cx="8686800" cy="2743059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450"/>
              </a:spcBef>
              <a:buFont typeface="Arial" panose="020B0604020202020204" pitchFamily="34" charset="0"/>
              <a:buChar char="•"/>
              <a:tabLst>
                <a:tab pos="165100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It </a:t>
            </a:r>
            <a:r>
              <a:rPr lang="sr-Latn-RS" spc="-10" dirty="0" smtClean="0">
                <a:latin typeface="Arial"/>
                <a:cs typeface="Arial"/>
              </a:rPr>
              <a:t>consists of</a:t>
            </a:r>
            <a:r>
              <a:rPr lang="en-US" sz="1800" spc="-10" dirty="0" smtClean="0">
                <a:latin typeface="Arial"/>
                <a:cs typeface="Arial"/>
              </a:rPr>
              <a:t> 2-5 layers of flattened, spindle-shaped keratinocytes </a:t>
            </a:r>
            <a:endParaRPr lang="sr-Latn-RS" sz="1800" spc="-10" dirty="0" smtClean="0">
              <a:latin typeface="Arial"/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450"/>
              </a:spcBef>
              <a:buFont typeface="Arial" panose="020B0604020202020204" pitchFamily="34" charset="0"/>
              <a:buChar char="•"/>
              <a:tabLst>
                <a:tab pos="165100" algn="l"/>
              </a:tabLst>
            </a:pPr>
            <a:r>
              <a:rPr lang="en-US" sz="1800" spc="-10" dirty="0" err="1" smtClean="0">
                <a:solidFill>
                  <a:srgbClr val="FF0000"/>
                </a:solidFill>
                <a:latin typeface="Arial"/>
                <a:cs typeface="Arial"/>
              </a:rPr>
              <a:t>Keratohyaline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 granules </a:t>
            </a:r>
            <a:r>
              <a:rPr lang="en-US" sz="1800" spc="-10" dirty="0" smtClean="0">
                <a:latin typeface="Arial"/>
                <a:cs typeface="Arial"/>
              </a:rPr>
              <a:t>are located in the cytoplasm of the cells.</a:t>
            </a:r>
          </a:p>
          <a:p>
            <a:pPr marL="298450" indent="-285750">
              <a:lnSpc>
                <a:spcPct val="100000"/>
              </a:lnSpc>
              <a:spcBef>
                <a:spcPts val="450"/>
              </a:spcBef>
              <a:buFont typeface="Arial" panose="020B0604020202020204" pitchFamily="34" charset="0"/>
              <a:buChar char="•"/>
              <a:tabLst>
                <a:tab pos="165100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The function of the granules is to create an </a:t>
            </a:r>
            <a:r>
              <a:rPr lang="en-US" sz="1800" spc="-10" dirty="0" err="1" smtClean="0">
                <a:latin typeface="Arial"/>
                <a:cs typeface="Arial"/>
              </a:rPr>
              <a:t>interfibrillar</a:t>
            </a:r>
            <a:r>
              <a:rPr lang="en-US" sz="1800" spc="-10" dirty="0" smtClean="0">
                <a:latin typeface="Arial"/>
                <a:cs typeface="Arial"/>
              </a:rPr>
              <a:t> substance that "cements" the </a:t>
            </a:r>
            <a:r>
              <a:rPr lang="en-US" sz="1800" spc="-10" dirty="0" err="1" smtClean="0">
                <a:latin typeface="Arial"/>
                <a:cs typeface="Arial"/>
              </a:rPr>
              <a:t>tonofilaments</a:t>
            </a:r>
            <a:r>
              <a:rPr lang="en-US" sz="1800" spc="-10" dirty="0" smtClean="0">
                <a:latin typeface="Arial"/>
                <a:cs typeface="Arial"/>
              </a:rPr>
              <a:t> in the process of keratinization. With the accumulation of </a:t>
            </a:r>
            <a:r>
              <a:rPr lang="en-US" sz="1800" spc="-10" dirty="0" err="1" smtClean="0">
                <a:latin typeface="Arial"/>
                <a:cs typeface="Arial"/>
              </a:rPr>
              <a:t>keratohyaline</a:t>
            </a:r>
            <a:r>
              <a:rPr lang="en-US" sz="1800" spc="-10" dirty="0" smtClean="0">
                <a:latin typeface="Arial"/>
                <a:cs typeface="Arial"/>
              </a:rPr>
              <a:t> granules, the nucleus and other organelles disappear and the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cell becomes completely keratinized</a:t>
            </a:r>
            <a:r>
              <a:rPr lang="en-US" sz="1800" spc="-10" dirty="0" smtClean="0">
                <a:latin typeface="Arial"/>
                <a:cs typeface="Arial"/>
              </a:rPr>
              <a:t>.</a:t>
            </a:r>
          </a:p>
          <a:p>
            <a:pPr marL="298450" indent="-285750">
              <a:lnSpc>
                <a:spcPct val="100000"/>
              </a:lnSpc>
              <a:spcBef>
                <a:spcPts val="450"/>
              </a:spcBef>
              <a:buFont typeface="Arial" panose="020B0604020202020204" pitchFamily="34" charset="0"/>
              <a:buChar char="•"/>
              <a:tabLst>
                <a:tab pos="165100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The cells of the granulosa layer also contain lamellar granules or </a:t>
            </a:r>
            <a:r>
              <a:rPr lang="en-US" sz="1800" spc="-10" dirty="0" err="1" smtClean="0">
                <a:latin typeface="Arial"/>
                <a:cs typeface="Arial"/>
              </a:rPr>
              <a:t>keratosomes</a:t>
            </a:r>
            <a:r>
              <a:rPr lang="en-US" sz="1800" spc="-10" dirty="0" smtClean="0">
                <a:latin typeface="Arial"/>
                <a:cs typeface="Arial"/>
              </a:rPr>
              <a:t>. Their content is emptied into the intercellular spaces and forms an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epidermal barrier </a:t>
            </a:r>
            <a:r>
              <a:rPr lang="en-US" sz="1800" spc="-10" dirty="0" smtClean="0">
                <a:latin typeface="Arial"/>
                <a:cs typeface="Arial"/>
              </a:rPr>
              <a:t>(prevents the </a:t>
            </a:r>
            <a:r>
              <a:rPr lang="sr-Latn-RS" sz="1800" spc="-10" dirty="0" smtClean="0">
                <a:latin typeface="Arial"/>
                <a:cs typeface="Arial"/>
              </a:rPr>
              <a:t>loss of body fluids</a:t>
            </a:r>
            <a:r>
              <a:rPr lang="en-US" sz="1800" spc="-10" dirty="0" smtClean="0">
                <a:latin typeface="Arial"/>
                <a:cs typeface="Arial"/>
              </a:rPr>
              <a:t>).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00798" rIns="0" bIns="0" rtlCol="0">
            <a:spAutoFit/>
          </a:bodyPr>
          <a:lstStyle/>
          <a:p>
            <a:pPr marL="237744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Arial"/>
                <a:cs typeface="Arial"/>
              </a:rPr>
              <a:t>Stratum</a:t>
            </a:r>
            <a:r>
              <a:rPr sz="3200" b="1" spc="-80" dirty="0">
                <a:latin typeface="Arial"/>
                <a:cs typeface="Arial"/>
              </a:rPr>
              <a:t> </a:t>
            </a:r>
            <a:r>
              <a:rPr sz="3200" b="1" spc="-10" dirty="0">
                <a:latin typeface="Arial"/>
                <a:cs typeface="Arial"/>
              </a:rPr>
              <a:t>lucidum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3310" y="1819148"/>
            <a:ext cx="4036289" cy="32921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304165" indent="-342900">
              <a:lnSpc>
                <a:spcPct val="130000"/>
              </a:lnSpc>
              <a:spcBef>
                <a:spcPts val="100"/>
              </a:spcBef>
              <a:buChar char="•"/>
              <a:tabLst>
                <a:tab pos="354965" algn="l"/>
              </a:tabLst>
            </a:pPr>
            <a:r>
              <a:rPr lang="en-US" sz="1800" spc="-25" dirty="0" smtClean="0">
                <a:latin typeface="Arial"/>
                <a:cs typeface="Arial"/>
              </a:rPr>
              <a:t>It is observed only in the area of the </a:t>
            </a:r>
            <a:r>
              <a:rPr lang="en-US" sz="1800" spc="-25" dirty="0" smtClean="0">
                <a:solidFill>
                  <a:srgbClr val="FF0000"/>
                </a:solidFill>
                <a:latin typeface="Arial"/>
                <a:cs typeface="Arial"/>
              </a:rPr>
              <a:t>palms and soles</a:t>
            </a:r>
            <a:r>
              <a:rPr lang="en-US" sz="1800" spc="-25" dirty="0" smtClean="0">
                <a:latin typeface="Arial"/>
                <a:cs typeface="Arial"/>
              </a:rPr>
              <a:t>, where the skin is </a:t>
            </a:r>
            <a:r>
              <a:rPr lang="en-US" sz="1800" spc="-25" dirty="0" err="1" smtClean="0">
                <a:latin typeface="Arial"/>
                <a:cs typeface="Arial"/>
              </a:rPr>
              <a:t>thicke</a:t>
            </a:r>
            <a:r>
              <a:rPr lang="sr-Latn-RS" sz="1800" spc="-25" dirty="0" smtClean="0">
                <a:latin typeface="Arial"/>
                <a:cs typeface="Arial"/>
              </a:rPr>
              <a:t>st</a:t>
            </a:r>
            <a:r>
              <a:rPr lang="en-US" sz="1800" spc="-25" dirty="0" smtClean="0">
                <a:latin typeface="Arial"/>
                <a:cs typeface="Arial"/>
              </a:rPr>
              <a:t>.</a:t>
            </a:r>
          </a:p>
          <a:p>
            <a:pPr marL="354965" marR="304165" indent="-342900">
              <a:lnSpc>
                <a:spcPct val="130000"/>
              </a:lnSpc>
              <a:spcBef>
                <a:spcPts val="100"/>
              </a:spcBef>
              <a:buChar char="•"/>
              <a:tabLst>
                <a:tab pos="354965" algn="l"/>
              </a:tabLst>
            </a:pPr>
            <a:r>
              <a:rPr lang="en-US" sz="1800" spc="-25" dirty="0" smtClean="0">
                <a:latin typeface="Arial"/>
                <a:cs typeface="Arial"/>
              </a:rPr>
              <a:t>The cells are distinctly flattened, with a homogeneous appearance.</a:t>
            </a:r>
          </a:p>
          <a:p>
            <a:pPr marL="354965" marR="304165" indent="-342900">
              <a:lnSpc>
                <a:spcPct val="130000"/>
              </a:lnSpc>
              <a:spcBef>
                <a:spcPts val="100"/>
              </a:spcBef>
              <a:buChar char="•"/>
              <a:tabLst>
                <a:tab pos="354965" algn="l"/>
              </a:tabLst>
            </a:pPr>
            <a:r>
              <a:rPr lang="en-US" sz="1800" spc="-25" dirty="0" smtClean="0">
                <a:latin typeface="Arial"/>
                <a:cs typeface="Arial"/>
              </a:rPr>
              <a:t>They have neither a </a:t>
            </a:r>
            <a:r>
              <a:rPr lang="sr-Latn-RS" sz="1800" spc="-25" dirty="0" smtClean="0">
                <a:latin typeface="Arial"/>
                <a:cs typeface="Arial"/>
              </a:rPr>
              <a:t>nuclei</a:t>
            </a:r>
            <a:r>
              <a:rPr lang="en-US" sz="1800" spc="-25" dirty="0" smtClean="0">
                <a:latin typeface="Arial"/>
                <a:cs typeface="Arial"/>
              </a:rPr>
              <a:t> nor organelles.</a:t>
            </a:r>
          </a:p>
          <a:p>
            <a:pPr marL="354965" marR="304165" indent="-342900">
              <a:lnSpc>
                <a:spcPct val="130000"/>
              </a:lnSpc>
              <a:spcBef>
                <a:spcPts val="100"/>
              </a:spcBef>
              <a:buChar char="•"/>
              <a:tabLst>
                <a:tab pos="354965" algn="l"/>
              </a:tabLst>
            </a:pPr>
            <a:r>
              <a:rPr lang="sr-Latn-RS" spc="-25" dirty="0" smtClean="0">
                <a:latin typeface="Arial"/>
                <a:cs typeface="Arial"/>
              </a:rPr>
              <a:t>Contain </a:t>
            </a:r>
            <a:r>
              <a:rPr lang="en-US" sz="1800" spc="-25" dirty="0" smtClean="0">
                <a:latin typeface="Arial"/>
                <a:cs typeface="Arial"/>
              </a:rPr>
              <a:t>densely packed keratin filaments in the cytoplasm</a:t>
            </a:r>
            <a:r>
              <a:rPr sz="1800" spc="-10" dirty="0" smtClean="0">
                <a:latin typeface="Arial"/>
                <a:cs typeface="Arial"/>
              </a:rPr>
              <a:t>.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14011" y="1377099"/>
            <a:ext cx="4389399" cy="5480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23536" y="1367574"/>
            <a:ext cx="2210664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sr-Latn-RS" sz="1200" b="1" dirty="0" smtClean="0"/>
              <a:t>Epidermis thick skin</a:t>
            </a:r>
            <a:endParaRPr lang="en-US" sz="1200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00798" rIns="0" bIns="0" rtlCol="0">
            <a:spAutoFit/>
          </a:bodyPr>
          <a:lstStyle/>
          <a:p>
            <a:pPr marL="2298065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Arial"/>
                <a:cs typeface="Arial"/>
              </a:rPr>
              <a:t>Stratum</a:t>
            </a:r>
            <a:r>
              <a:rPr sz="3200" b="1" spc="-80" dirty="0">
                <a:latin typeface="Arial"/>
                <a:cs typeface="Arial"/>
              </a:rPr>
              <a:t> </a:t>
            </a:r>
            <a:r>
              <a:rPr sz="3200" b="1" spc="-10" dirty="0">
                <a:latin typeface="Arial"/>
                <a:cs typeface="Arial"/>
              </a:rPr>
              <a:t>corneum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752600"/>
            <a:ext cx="3837940" cy="38348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47345" indent="-342900">
              <a:lnSpc>
                <a:spcPct val="11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Multiple layers of </a:t>
            </a:r>
            <a:r>
              <a:rPr lang="sr-Latn-RS" sz="1600" dirty="0" smtClean="0">
                <a:solidFill>
                  <a:schemeClr val="tx1"/>
                </a:solidFill>
                <a:latin typeface="Arial"/>
                <a:cs typeface="Arial"/>
              </a:rPr>
              <a:t>dead, 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flattened, </a:t>
            </a:r>
            <a:r>
              <a:rPr lang="sr-Latn-RS" sz="1600" dirty="0" smtClean="0">
                <a:solidFill>
                  <a:schemeClr val="tx1"/>
                </a:solidFill>
                <a:latin typeface="Arial"/>
                <a:cs typeface="Arial"/>
              </a:rPr>
              <a:t>fully keratinized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 cells without a nucleus with a thickened cell membrane 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(</a:t>
            </a:r>
            <a:r>
              <a:rPr lang="en-US" sz="1600" dirty="0" err="1" smtClean="0">
                <a:solidFill>
                  <a:srgbClr val="FF0000"/>
                </a:solidFill>
                <a:latin typeface="Arial"/>
                <a:cs typeface="Arial"/>
              </a:rPr>
              <a:t>corneocytes</a:t>
            </a:r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).</a:t>
            </a:r>
          </a:p>
          <a:p>
            <a:pPr marL="355600" marR="347345" indent="-342900">
              <a:lnSpc>
                <a:spcPct val="11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600" dirty="0" err="1" smtClean="0">
                <a:solidFill>
                  <a:srgbClr val="FF0000"/>
                </a:solidFill>
                <a:latin typeface="Arial"/>
                <a:cs typeface="Arial"/>
              </a:rPr>
              <a:t>Corneocytes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 represent the final stage of the process of keratinization of epidermal cells.</a:t>
            </a:r>
          </a:p>
          <a:p>
            <a:pPr marL="355600" marR="347345" indent="-342900">
              <a:lnSpc>
                <a:spcPct val="11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They have only keratin filaments.</a:t>
            </a:r>
          </a:p>
          <a:p>
            <a:pPr marL="355600" marR="347345" indent="-342900">
              <a:lnSpc>
                <a:spcPct val="11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Gradually </a:t>
            </a:r>
            <a:r>
              <a:rPr lang="sr-Latn-RS" sz="1600" dirty="0" smtClean="0">
                <a:solidFill>
                  <a:schemeClr val="tx1"/>
                </a:solidFill>
                <a:latin typeface="Arial"/>
                <a:cs typeface="Arial"/>
              </a:rPr>
              <a:t>undergo desquamation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 that is,</a:t>
            </a:r>
            <a:r>
              <a:rPr lang="sr-Latn-RS" sz="1600" dirty="0" smtClean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"they flake".</a:t>
            </a:r>
          </a:p>
          <a:p>
            <a:pPr marL="355600" marR="347345" indent="-342900">
              <a:lnSpc>
                <a:spcPct val="11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The </a:t>
            </a:r>
            <a:r>
              <a:rPr lang="sr-Latn-RS" sz="1600" dirty="0" smtClean="0">
                <a:solidFill>
                  <a:schemeClr val="tx1"/>
                </a:solidFill>
                <a:latin typeface="Arial"/>
                <a:cs typeface="Arial"/>
              </a:rPr>
              <a:t>whole 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epithelium is renewed by constant division and differentiation of cells of the basal layer.</a:t>
            </a:r>
            <a:endParaRPr sz="16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14011" y="1377099"/>
            <a:ext cx="4389399" cy="5480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961" y="1429484"/>
            <a:ext cx="2219136" cy="323116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00453" y="333551"/>
            <a:ext cx="6941184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53820" marR="5080" indent="-1341755">
              <a:lnSpc>
                <a:spcPct val="100000"/>
              </a:lnSpc>
              <a:spcBef>
                <a:spcPts val="100"/>
              </a:spcBef>
            </a:pPr>
            <a:r>
              <a:rPr lang="sr-Latn-RS" sz="3200" b="1" dirty="0" smtClean="0">
                <a:latin typeface="Arial"/>
                <a:cs typeface="Arial"/>
              </a:rPr>
              <a:t>Stratified cuboidal and columnar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2130036"/>
            <a:ext cx="3851275" cy="33624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85090" indent="-342900">
              <a:lnSpc>
                <a:spcPct val="12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lang="sr-Latn-RS" sz="1800" dirty="0" smtClean="0">
                <a:solidFill>
                  <a:srgbClr val="FF0000"/>
                </a:solidFill>
                <a:latin typeface="Arial"/>
                <a:cs typeface="Arial"/>
              </a:rPr>
              <a:t>Cuboidal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 stratified epithelium 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is found in the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ducts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 of the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mammary and sweat glands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  <a:endParaRPr lang="sr-Latn-RS" sz="1800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355600" marR="85090" indent="-342900">
              <a:lnSpc>
                <a:spcPct val="12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endParaRPr lang="en-US" sz="1800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355600" marR="85090" indent="-342900">
              <a:lnSpc>
                <a:spcPct val="12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C</a:t>
            </a:r>
            <a:r>
              <a:rPr lang="sr-Latn-RS" sz="1800" dirty="0" smtClean="0">
                <a:solidFill>
                  <a:srgbClr val="FF0000"/>
                </a:solidFill>
                <a:latin typeface="Arial"/>
                <a:cs typeface="Arial"/>
              </a:rPr>
              <a:t>olumnar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 stratified epithelium 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is located in the part of the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urethra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,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conjunctiva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, at the base of the laryngeal side of the epiglottis, the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excretory ducts of the salivary and sweat glands.</a:t>
            </a:r>
            <a:endParaRPr sz="18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4169" t="41683" r="50833"/>
          <a:stretch/>
        </p:blipFill>
        <p:spPr>
          <a:xfrm>
            <a:off x="5486400" y="1524000"/>
            <a:ext cx="2286000" cy="3740174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875578"/>
          </a:xfrm>
          <a:prstGeom prst="rect">
            <a:avLst/>
          </a:prstGeom>
        </p:spPr>
        <p:txBody>
          <a:bodyPr vert="horz" wrap="square" lIns="0" tIns="379430" rIns="0" bIns="0" rtlCol="0">
            <a:spAutoFit/>
          </a:bodyPr>
          <a:lstStyle/>
          <a:p>
            <a:pPr marL="2377440">
              <a:lnSpc>
                <a:spcPct val="100000"/>
              </a:lnSpc>
              <a:spcBef>
                <a:spcPts val="105"/>
              </a:spcBef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Epithelial tissue</a:t>
            </a:r>
            <a:endParaRPr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78839" y="1315568"/>
            <a:ext cx="5750561" cy="36907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800" b="1" dirty="0" smtClean="0">
                <a:solidFill>
                  <a:srgbClr val="0000FF"/>
                </a:solidFill>
                <a:latin typeface="Arial"/>
                <a:cs typeface="Arial"/>
              </a:rPr>
              <a:t>Epithelia 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cover the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 surface 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of the human body and all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body cavities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en-US" sz="1800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They originate from all three germ layers: ectoderm, mesoderm and endoderm.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en-US" sz="1800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Epithelial tissue is the first tissue that arises during embryogenesis and serves as a substrate for the development of other tissues of the human organism.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en-US" sz="1800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During embryogenesis,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exocrine and endocrine glands 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are formed by the immersion of the epithelium into the </a:t>
            </a:r>
            <a:r>
              <a:rPr lang="sr-Latn-RS" sz="1800" dirty="0" smtClean="0">
                <a:solidFill>
                  <a:schemeClr val="tx1"/>
                </a:solidFill>
                <a:latin typeface="Arial"/>
                <a:cs typeface="Arial"/>
              </a:rPr>
              <a:t>underlying 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connective tissue</a:t>
            </a:r>
            <a:r>
              <a:rPr lang="sr-Latn-RS" sz="18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  <a:endParaRPr sz="18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716499"/>
            <a:ext cx="2612482" cy="19488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1524000"/>
            <a:ext cx="2322751" cy="2603446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875578"/>
          </a:xfrm>
          <a:prstGeom prst="rect">
            <a:avLst/>
          </a:prstGeom>
        </p:spPr>
        <p:txBody>
          <a:bodyPr vert="horz" wrap="square" lIns="0" tIns="379430" rIns="0" bIns="0" rtlCol="0">
            <a:spAutoFit/>
          </a:bodyPr>
          <a:lstStyle/>
          <a:p>
            <a:pPr marL="1363980">
              <a:lnSpc>
                <a:spcPct val="100000"/>
              </a:lnSpc>
              <a:spcBef>
                <a:spcPts val="105"/>
              </a:spcBef>
            </a:pPr>
            <a:r>
              <a:rPr lang="en-US" sz="3200" b="1" spc="-10" dirty="0" smtClean="0">
                <a:latin typeface="Arial"/>
                <a:cs typeface="Arial"/>
              </a:rPr>
              <a:t>Pseudostratified columnar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4400" y="4911725"/>
            <a:ext cx="7645400" cy="911147"/>
          </a:xfrm>
          <a:prstGeom prst="rect">
            <a:avLst/>
          </a:prstGeom>
          <a:ln w="25400">
            <a:solidFill>
              <a:srgbClr val="002060"/>
            </a:solidFill>
          </a:ln>
        </p:spPr>
        <p:txBody>
          <a:bodyPr vert="horz" wrap="square" lIns="0" tIns="28575" rIns="0" bIns="0" rtlCol="0">
            <a:spAutoFit/>
          </a:bodyPr>
          <a:lstStyle/>
          <a:p>
            <a:pPr marL="251460">
              <a:lnSpc>
                <a:spcPct val="100000"/>
              </a:lnSpc>
              <a:spcBef>
                <a:spcPts val="225"/>
              </a:spcBef>
            </a:pPr>
            <a:r>
              <a:rPr lang="en-US" sz="1800" b="1" u="sng" spc="-10" dirty="0" smtClean="0">
                <a:solidFill>
                  <a:srgbClr val="FF0000"/>
                </a:solidFill>
                <a:latin typeface="Arial"/>
                <a:cs typeface="Arial"/>
              </a:rPr>
              <a:t>Location</a:t>
            </a:r>
          </a:p>
          <a:p>
            <a:pPr marL="251460">
              <a:lnSpc>
                <a:spcPct val="100000"/>
              </a:lnSpc>
              <a:spcBef>
                <a:spcPts val="225"/>
              </a:spcBef>
            </a:pPr>
            <a:r>
              <a:rPr lang="sr-Latn-RS" sz="1800" b="1" dirty="0" smtClean="0">
                <a:solidFill>
                  <a:srgbClr val="002060"/>
                </a:solidFill>
                <a:latin typeface="Arial"/>
                <a:cs typeface="Arial"/>
              </a:rPr>
              <a:t>Pseudostratified non-ciliated columnar</a:t>
            </a:r>
          </a:p>
          <a:p>
            <a:pPr marL="251460">
              <a:lnSpc>
                <a:spcPct val="100000"/>
              </a:lnSpc>
              <a:spcBef>
                <a:spcPts val="225"/>
              </a:spcBef>
            </a:pPr>
            <a:r>
              <a:rPr lang="en-US" sz="1800" dirty="0" smtClean="0">
                <a:solidFill>
                  <a:srgbClr val="002060"/>
                </a:solidFill>
                <a:latin typeface="Arial"/>
                <a:cs typeface="Arial"/>
              </a:rPr>
              <a:t>Male genital glands and their excretory ducts 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4400" y="5838825"/>
            <a:ext cx="7620000" cy="354200"/>
          </a:xfrm>
          <a:prstGeom prst="rect">
            <a:avLst/>
          </a:prstGeom>
          <a:ln w="25400">
            <a:solidFill>
              <a:srgbClr val="002060"/>
            </a:solidFill>
          </a:ln>
        </p:spPr>
        <p:txBody>
          <a:bodyPr vert="horz" wrap="square" lIns="0" tIns="21590" rIns="0" bIns="0" rtlCol="0">
            <a:spAutoFit/>
          </a:bodyPr>
          <a:lstStyle/>
          <a:p>
            <a:pPr marL="90805" marR="628015" indent="143510">
              <a:lnSpc>
                <a:spcPct val="120000"/>
              </a:lnSpc>
              <a:spcBef>
                <a:spcPts val="170"/>
              </a:spcBef>
            </a:pPr>
            <a:r>
              <a:rPr lang="en-US" sz="1800" b="1" spc="-10" dirty="0" smtClean="0">
                <a:solidFill>
                  <a:srgbClr val="002060"/>
                </a:solidFill>
                <a:latin typeface="Arial"/>
                <a:cs typeface="Arial"/>
              </a:rPr>
              <a:t>Pseudostratified ciliated columnar</a:t>
            </a:r>
            <a:r>
              <a:rPr sz="1800" dirty="0" smtClean="0">
                <a:solidFill>
                  <a:srgbClr val="002060"/>
                </a:solidFill>
                <a:latin typeface="Arial"/>
                <a:cs typeface="Arial"/>
              </a:rPr>
              <a:t>-</a:t>
            </a:r>
            <a:r>
              <a:rPr sz="1800" spc="-45" dirty="0" smtClean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1800" spc="-10" dirty="0" smtClean="0">
                <a:solidFill>
                  <a:srgbClr val="002060"/>
                </a:solidFill>
                <a:latin typeface="Arial"/>
                <a:cs typeface="Arial"/>
              </a:rPr>
              <a:t>respiratory epithelium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300" y="1481137"/>
            <a:ext cx="3860774" cy="281144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886200" y="1622424"/>
            <a:ext cx="4823460" cy="27813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0900"/>
              </a:lnSpc>
              <a:spcBef>
                <a:spcPts val="100"/>
              </a:spcBef>
            </a:pPr>
            <a:r>
              <a:rPr lang="en-US" sz="1800" spc="-20" dirty="0" smtClean="0">
                <a:latin typeface="Arial"/>
                <a:cs typeface="Arial"/>
              </a:rPr>
              <a:t>Pseudostratified or </a:t>
            </a:r>
            <a:r>
              <a:rPr lang="en-US" spc="-20" dirty="0">
                <a:latin typeface="Arial"/>
                <a:cs typeface="Arial"/>
              </a:rPr>
              <a:t>f</a:t>
            </a:r>
            <a:r>
              <a:rPr lang="en-US" sz="1800" spc="-20" dirty="0" smtClean="0">
                <a:latin typeface="Arial"/>
                <a:cs typeface="Arial"/>
              </a:rPr>
              <a:t>alse stratified epithelia are built from a single row of cells of different heights.</a:t>
            </a:r>
          </a:p>
          <a:p>
            <a:pPr marL="12700" marR="5080" algn="just">
              <a:lnSpc>
                <a:spcPct val="110900"/>
              </a:lnSpc>
              <a:spcBef>
                <a:spcPts val="100"/>
              </a:spcBef>
            </a:pPr>
            <a:r>
              <a:rPr lang="en-US" sz="1800" spc="-20" dirty="0" smtClean="0">
                <a:latin typeface="Arial"/>
                <a:cs typeface="Arial"/>
              </a:rPr>
              <a:t>All cells </a:t>
            </a:r>
            <a:r>
              <a:rPr lang="en-US" sz="1800" spc="-20" dirty="0" smtClean="0">
                <a:solidFill>
                  <a:srgbClr val="FF0000"/>
                </a:solidFill>
                <a:latin typeface="Arial"/>
                <a:cs typeface="Arial"/>
              </a:rPr>
              <a:t>lie on the basement membrane</a:t>
            </a:r>
            <a:r>
              <a:rPr lang="en-US" sz="1800" spc="-20" dirty="0" smtClean="0">
                <a:latin typeface="Arial"/>
                <a:cs typeface="Arial"/>
              </a:rPr>
              <a:t>, but only some reach the lumen of the organ they line.</a:t>
            </a:r>
          </a:p>
          <a:p>
            <a:pPr marL="12700" marR="5080" algn="just">
              <a:lnSpc>
                <a:spcPct val="110900"/>
              </a:lnSpc>
              <a:spcBef>
                <a:spcPts val="100"/>
              </a:spcBef>
            </a:pPr>
            <a:r>
              <a:rPr lang="en-US" sz="1800" i="1" spc="-2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Due to the different height of the cells, the nuclei of certain types of cells are located at different heights, which creates the impression of false layering.</a:t>
            </a:r>
            <a:endParaRPr sz="1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875572"/>
          </a:xfrm>
          <a:prstGeom prst="rect">
            <a:avLst/>
          </a:prstGeom>
        </p:spPr>
        <p:txBody>
          <a:bodyPr vert="horz" wrap="square" lIns="0" tIns="379424" rIns="0" bIns="0" rtlCol="0">
            <a:spAutoFit/>
          </a:bodyPr>
          <a:lstStyle/>
          <a:p>
            <a:pPr marL="568325">
              <a:lnSpc>
                <a:spcPct val="100000"/>
              </a:lnSpc>
              <a:spcBef>
                <a:spcPts val="105"/>
              </a:spcBef>
            </a:pPr>
            <a:r>
              <a:rPr lang="en-US" sz="3200" b="1" spc="-10" dirty="0" smtClean="0"/>
              <a:t>Pseudostratified</a:t>
            </a:r>
            <a:r>
              <a:rPr lang="sr-Latn-RS" sz="3200" b="1" spc="-10" dirty="0" smtClean="0"/>
              <a:t> non-ciliated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596644"/>
            <a:ext cx="3246120" cy="4781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>
              <a:lnSpc>
                <a:spcPct val="120000"/>
              </a:lnSpc>
              <a:spcBef>
                <a:spcPts val="100"/>
              </a:spcBef>
              <a:buSzPct val="80555"/>
              <a:tabLst>
                <a:tab pos="354965" algn="l"/>
              </a:tabLst>
            </a:pPr>
            <a:r>
              <a:rPr lang="sr-Latn-RS" sz="1800" dirty="0" smtClean="0">
                <a:latin typeface="Arial"/>
                <a:cs typeface="Arial"/>
              </a:rPr>
              <a:t>C</a:t>
            </a:r>
            <a:r>
              <a:rPr lang="en-US" sz="1800" dirty="0" smtClean="0">
                <a:latin typeface="Arial"/>
                <a:cs typeface="Arial"/>
              </a:rPr>
              <a:t>overs part of the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ducts of the male reproductive system and the glands b</a:t>
            </a:r>
            <a:r>
              <a:rPr lang="en-US" sz="1800" dirty="0" smtClean="0">
                <a:latin typeface="Arial"/>
                <a:cs typeface="Arial"/>
              </a:rPr>
              <a:t>elonging to it:</a:t>
            </a:r>
          </a:p>
          <a:p>
            <a:pPr marL="297815" marR="5080" indent="-285750">
              <a:lnSpc>
                <a:spcPct val="120000"/>
              </a:lnSpc>
              <a:spcBef>
                <a:spcPts val="100"/>
              </a:spcBef>
              <a:buSzPct val="80555"/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1800" dirty="0" err="1" smtClean="0">
                <a:latin typeface="Arial"/>
                <a:cs typeface="Arial"/>
              </a:rPr>
              <a:t>ductuli</a:t>
            </a:r>
            <a:r>
              <a:rPr lang="en-US" sz="1800" dirty="0" smtClean="0">
                <a:latin typeface="Arial"/>
                <a:cs typeface="Arial"/>
              </a:rPr>
              <a:t> </a:t>
            </a:r>
            <a:r>
              <a:rPr lang="en-US" sz="1800" dirty="0" err="1" smtClean="0">
                <a:latin typeface="Arial"/>
                <a:cs typeface="Arial"/>
              </a:rPr>
              <a:t>efferentes</a:t>
            </a:r>
            <a:endParaRPr lang="sr-Latn-RS" sz="1800" dirty="0" smtClean="0">
              <a:latin typeface="Arial"/>
              <a:cs typeface="Arial"/>
            </a:endParaRPr>
          </a:p>
          <a:p>
            <a:pPr marL="297815" marR="5080" indent="-285750">
              <a:lnSpc>
                <a:spcPct val="120000"/>
              </a:lnSpc>
              <a:spcBef>
                <a:spcPts val="100"/>
              </a:spcBef>
              <a:buSzPct val="80555"/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1800" dirty="0" smtClean="0">
                <a:latin typeface="Arial"/>
                <a:cs typeface="Arial"/>
              </a:rPr>
              <a:t>ductus </a:t>
            </a:r>
            <a:r>
              <a:rPr lang="en-US" sz="1800" dirty="0" err="1" smtClean="0">
                <a:latin typeface="Arial"/>
                <a:cs typeface="Arial"/>
              </a:rPr>
              <a:t>epididymidis</a:t>
            </a:r>
            <a:r>
              <a:rPr lang="en-US" sz="1800" dirty="0" smtClean="0">
                <a:latin typeface="Arial"/>
                <a:cs typeface="Arial"/>
              </a:rPr>
              <a:t> </a:t>
            </a:r>
            <a:endParaRPr lang="sr-Latn-RS" sz="1800" dirty="0" smtClean="0">
              <a:latin typeface="Arial"/>
              <a:cs typeface="Arial"/>
            </a:endParaRPr>
          </a:p>
          <a:p>
            <a:pPr marL="297815" marR="5080" indent="-285750">
              <a:lnSpc>
                <a:spcPct val="120000"/>
              </a:lnSpc>
              <a:spcBef>
                <a:spcPts val="100"/>
              </a:spcBef>
              <a:buSzPct val="80555"/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1800" dirty="0" smtClean="0">
                <a:latin typeface="Arial"/>
                <a:cs typeface="Arial"/>
              </a:rPr>
              <a:t>ductus </a:t>
            </a:r>
            <a:r>
              <a:rPr lang="en-US" sz="1800" dirty="0" err="1" smtClean="0">
                <a:latin typeface="Arial"/>
                <a:cs typeface="Arial"/>
              </a:rPr>
              <a:t>defferens</a:t>
            </a:r>
            <a:r>
              <a:rPr lang="en-US" sz="1800" dirty="0" smtClean="0">
                <a:latin typeface="Arial"/>
                <a:cs typeface="Arial"/>
              </a:rPr>
              <a:t> </a:t>
            </a:r>
            <a:endParaRPr lang="sr-Latn-RS" sz="1800" dirty="0" smtClean="0">
              <a:latin typeface="Arial"/>
              <a:cs typeface="Arial"/>
            </a:endParaRPr>
          </a:p>
          <a:p>
            <a:pPr marL="297815" marR="5080" indent="-285750">
              <a:lnSpc>
                <a:spcPct val="120000"/>
              </a:lnSpc>
              <a:spcBef>
                <a:spcPts val="100"/>
              </a:spcBef>
              <a:buSzPct val="80555"/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sr-Latn-RS" dirty="0">
                <a:latin typeface="Arial"/>
                <a:cs typeface="Arial"/>
              </a:rPr>
              <a:t>s</a:t>
            </a:r>
            <a:r>
              <a:rPr lang="en-US" sz="1800" dirty="0" err="1" smtClean="0">
                <a:latin typeface="Arial"/>
                <a:cs typeface="Arial"/>
              </a:rPr>
              <a:t>eminal</a:t>
            </a:r>
            <a:r>
              <a:rPr lang="sr-Latn-RS" sz="1800" dirty="0" smtClean="0">
                <a:latin typeface="Arial"/>
                <a:cs typeface="Arial"/>
              </a:rPr>
              <a:t> </a:t>
            </a:r>
            <a:r>
              <a:rPr lang="en-US" sz="1800" dirty="0" err="1" smtClean="0">
                <a:latin typeface="Arial"/>
                <a:cs typeface="Arial"/>
              </a:rPr>
              <a:t>vesic</a:t>
            </a:r>
            <a:r>
              <a:rPr lang="sr-Latn-RS" sz="1800" dirty="0" smtClean="0">
                <a:latin typeface="Arial"/>
                <a:cs typeface="Arial"/>
              </a:rPr>
              <a:t>icle</a:t>
            </a:r>
            <a:r>
              <a:rPr lang="en-US" sz="1800" dirty="0" smtClean="0">
                <a:latin typeface="Arial"/>
                <a:cs typeface="Arial"/>
              </a:rPr>
              <a:t> </a:t>
            </a:r>
            <a:endParaRPr lang="sr-Latn-RS" sz="1800" dirty="0" smtClean="0">
              <a:latin typeface="Arial"/>
              <a:cs typeface="Arial"/>
            </a:endParaRPr>
          </a:p>
          <a:p>
            <a:pPr marL="297815" marR="5080" indent="-285750">
              <a:lnSpc>
                <a:spcPct val="120000"/>
              </a:lnSpc>
              <a:spcBef>
                <a:spcPts val="100"/>
              </a:spcBef>
              <a:buSzPct val="80555"/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sr-Latn-RS" dirty="0">
                <a:latin typeface="Arial"/>
                <a:cs typeface="Arial"/>
              </a:rPr>
              <a:t>p</a:t>
            </a:r>
            <a:r>
              <a:rPr lang="en-US" sz="1800" dirty="0" err="1" smtClean="0">
                <a:latin typeface="Arial"/>
                <a:cs typeface="Arial"/>
              </a:rPr>
              <a:t>rostate</a:t>
            </a:r>
            <a:endParaRPr lang="sr-Latn-RS" sz="1800" dirty="0" smtClean="0">
              <a:latin typeface="Arial"/>
              <a:cs typeface="Arial"/>
            </a:endParaRPr>
          </a:p>
          <a:p>
            <a:pPr marL="297815" marR="5080" indent="-285750">
              <a:lnSpc>
                <a:spcPct val="120000"/>
              </a:lnSpc>
              <a:spcBef>
                <a:spcPts val="100"/>
              </a:spcBef>
              <a:buSzPct val="80555"/>
              <a:buFont typeface="Arial" panose="020B0604020202020204" pitchFamily="34" charset="0"/>
              <a:buChar char="•"/>
              <a:tabLst>
                <a:tab pos="354965" algn="l"/>
              </a:tabLst>
            </a:pPr>
            <a:endParaRPr lang="en-US" sz="1800" dirty="0" smtClean="0">
              <a:latin typeface="Arial"/>
              <a:cs typeface="Arial"/>
            </a:endParaRPr>
          </a:p>
          <a:p>
            <a:pPr marL="12065" marR="5080">
              <a:lnSpc>
                <a:spcPct val="120000"/>
              </a:lnSpc>
              <a:spcBef>
                <a:spcPts val="100"/>
              </a:spcBef>
              <a:buSzPct val="80555"/>
              <a:tabLst>
                <a:tab pos="354965" algn="l"/>
              </a:tabLst>
            </a:pPr>
            <a:r>
              <a:rPr lang="en-US" sz="1800" dirty="0" smtClean="0">
                <a:latin typeface="Arial"/>
                <a:cs typeface="Arial"/>
              </a:rPr>
              <a:t>It is made up of two types of cells:</a:t>
            </a:r>
          </a:p>
          <a:p>
            <a:pPr marL="297815" marR="5080" indent="-285750">
              <a:lnSpc>
                <a:spcPct val="120000"/>
              </a:lnSpc>
              <a:spcBef>
                <a:spcPts val="100"/>
              </a:spcBef>
              <a:buSzPct val="80555"/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1800" dirty="0" smtClean="0">
                <a:latin typeface="Arial"/>
                <a:cs typeface="Arial"/>
              </a:rPr>
              <a:t>small basal </a:t>
            </a:r>
            <a:r>
              <a:rPr lang="sr-Latn-RS" dirty="0" smtClean="0">
                <a:latin typeface="Arial"/>
                <a:cs typeface="Arial"/>
              </a:rPr>
              <a:t>and </a:t>
            </a:r>
            <a:endParaRPr lang="en-US" sz="1800" dirty="0" smtClean="0">
              <a:latin typeface="Arial"/>
              <a:cs typeface="Arial"/>
            </a:endParaRPr>
          </a:p>
          <a:p>
            <a:pPr marL="297815" marR="5080" indent="-285750">
              <a:lnSpc>
                <a:spcPct val="120000"/>
              </a:lnSpc>
              <a:spcBef>
                <a:spcPts val="100"/>
              </a:spcBef>
              <a:buSzPct val="80555"/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sr-Latn-RS" dirty="0" smtClean="0">
                <a:latin typeface="Arial"/>
                <a:cs typeface="Arial"/>
              </a:rPr>
              <a:t>high</a:t>
            </a:r>
            <a:r>
              <a:rPr lang="en-US" sz="1800" dirty="0" smtClean="0">
                <a:latin typeface="Arial"/>
                <a:cs typeface="Arial"/>
              </a:rPr>
              <a:t> cylindrical with </a:t>
            </a:r>
            <a:r>
              <a:rPr lang="en-US" sz="1800" dirty="0" err="1" smtClean="0">
                <a:latin typeface="Arial"/>
                <a:cs typeface="Arial"/>
              </a:rPr>
              <a:t>stereocilia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32766" y="1298879"/>
            <a:ext cx="3836964" cy="5333935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96238" y="333551"/>
            <a:ext cx="735012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59405" marR="5080" indent="-2847340">
              <a:lnSpc>
                <a:spcPct val="100000"/>
              </a:lnSpc>
              <a:spcBef>
                <a:spcPts val="100"/>
              </a:spcBef>
            </a:pPr>
            <a:r>
              <a:rPr lang="en-US" sz="3200" b="1" dirty="0"/>
              <a:t>Pseudostratified ciliated columnar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8739" y="1343667"/>
            <a:ext cx="4791075" cy="50629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601980" indent="-342900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756285" algn="l"/>
              </a:tabLst>
            </a:pPr>
            <a:r>
              <a:rPr 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Ciliated</a:t>
            </a:r>
            <a:r>
              <a:rPr lang="sr-Latn-RS" sz="1800" b="1" dirty="0" smtClean="0">
                <a:solidFill>
                  <a:srgbClr val="FF0000"/>
                </a:solidFill>
                <a:latin typeface="Arial"/>
                <a:cs typeface="Arial"/>
              </a:rPr>
              <a:t> columnar cells </a:t>
            </a:r>
            <a:r>
              <a:rPr lang="sr-Latn-RS" sz="1800" dirty="0" smtClean="0">
                <a:latin typeface="Arial"/>
                <a:cs typeface="Arial"/>
              </a:rPr>
              <a:t>(up to </a:t>
            </a:r>
            <a:r>
              <a:rPr lang="sr-Latn-RS" dirty="0" smtClean="0">
                <a:latin typeface="Arial"/>
                <a:cs typeface="Arial"/>
              </a:rPr>
              <a:t>250</a:t>
            </a:r>
            <a:r>
              <a:rPr lang="en-US" sz="1800" dirty="0" smtClean="0">
                <a:latin typeface="Arial"/>
                <a:cs typeface="Arial"/>
              </a:rPr>
              <a:t> </a:t>
            </a:r>
            <a:r>
              <a:rPr lang="en-US" sz="1800" dirty="0" err="1" smtClean="0">
                <a:latin typeface="Arial"/>
                <a:cs typeface="Arial"/>
              </a:rPr>
              <a:t>kinocilia</a:t>
            </a:r>
            <a:r>
              <a:rPr lang="sr-Latn-RS" dirty="0" smtClean="0">
                <a:latin typeface="Arial"/>
                <a:cs typeface="Arial"/>
              </a:rPr>
              <a:t>) are </a:t>
            </a:r>
            <a:r>
              <a:rPr lang="en-US" sz="1800" dirty="0" smtClean="0">
                <a:latin typeface="Arial"/>
                <a:cs typeface="Arial"/>
              </a:rPr>
              <a:t>the most numerous, </a:t>
            </a:r>
            <a:r>
              <a:rPr lang="sr-Latn-RS" sz="1800" dirty="0" smtClean="0">
                <a:latin typeface="Arial"/>
                <a:cs typeface="Arial"/>
              </a:rPr>
              <a:t>goes through </a:t>
            </a:r>
            <a:r>
              <a:rPr lang="en-US" sz="1800" dirty="0" smtClean="0">
                <a:latin typeface="Arial"/>
                <a:cs typeface="Arial"/>
              </a:rPr>
              <a:t>the entire thickness of the epithelium</a:t>
            </a:r>
          </a:p>
          <a:p>
            <a:pPr marL="354965" marR="601980" indent="-342900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756285" algn="l"/>
              </a:tabLst>
            </a:pPr>
            <a:r>
              <a:rPr lang="sr-Latn-RS" b="1" dirty="0">
                <a:solidFill>
                  <a:srgbClr val="FF0000"/>
                </a:solidFill>
                <a:latin typeface="Arial"/>
                <a:cs typeface="Arial"/>
              </a:rPr>
              <a:t>C</a:t>
            </a:r>
            <a:r>
              <a:rPr lang="sr-Latn-RS" sz="1800" b="1" dirty="0" smtClean="0">
                <a:solidFill>
                  <a:srgbClr val="FF0000"/>
                </a:solidFill>
                <a:latin typeface="Arial"/>
                <a:cs typeface="Arial"/>
              </a:rPr>
              <a:t>olumnar</a:t>
            </a:r>
            <a:r>
              <a:rPr 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sr-Latn-RS" sz="1800" b="1" dirty="0" smtClean="0">
                <a:solidFill>
                  <a:srgbClr val="FF0000"/>
                </a:solidFill>
                <a:latin typeface="Arial"/>
                <a:cs typeface="Arial"/>
              </a:rPr>
              <a:t>cells </a:t>
            </a:r>
            <a:r>
              <a:rPr 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with microvilli </a:t>
            </a:r>
            <a:r>
              <a:rPr lang="en-US" sz="1800" b="1" dirty="0" smtClean="0">
                <a:latin typeface="Arial"/>
                <a:cs typeface="Arial"/>
              </a:rPr>
              <a:t>- </a:t>
            </a:r>
            <a:r>
              <a:rPr lang="en-US" sz="1800" dirty="0" smtClean="0">
                <a:latin typeface="Arial"/>
                <a:cs typeface="Arial"/>
              </a:rPr>
              <a:t>in the basal part in contact with nerve endings</a:t>
            </a:r>
          </a:p>
          <a:p>
            <a:pPr marL="354965" marR="601980" indent="-342900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756285" algn="l"/>
              </a:tabLst>
            </a:pPr>
            <a:r>
              <a:rPr 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Goblet </a:t>
            </a:r>
            <a:r>
              <a:rPr lang="sr-Latn-RS" sz="1800" b="1" dirty="0" smtClean="0">
                <a:solidFill>
                  <a:srgbClr val="FF0000"/>
                </a:solidFill>
                <a:latin typeface="Arial"/>
                <a:cs typeface="Arial"/>
              </a:rPr>
              <a:t>cells</a:t>
            </a:r>
            <a:r>
              <a:rPr lang="en-US" sz="1800" dirty="0" smtClean="0">
                <a:latin typeface="Arial"/>
                <a:cs typeface="Arial"/>
              </a:rPr>
              <a:t>- </a:t>
            </a:r>
            <a:r>
              <a:rPr lang="sr-Latn-RS" sz="1800" dirty="0" smtClean="0">
                <a:latin typeface="Arial"/>
                <a:cs typeface="Arial"/>
              </a:rPr>
              <a:t>produce</a:t>
            </a:r>
            <a:r>
              <a:rPr lang="en-US" sz="1800" dirty="0" smtClean="0">
                <a:latin typeface="Arial"/>
                <a:cs typeface="Arial"/>
              </a:rPr>
              <a:t> mucins that coat the </a:t>
            </a:r>
            <a:r>
              <a:rPr lang="en-US" sz="1800" dirty="0" err="1" smtClean="0">
                <a:latin typeface="Arial"/>
                <a:cs typeface="Arial"/>
              </a:rPr>
              <a:t>epitheli</a:t>
            </a:r>
            <a:r>
              <a:rPr lang="sr-Latn-RS" sz="1800" dirty="0" smtClean="0">
                <a:latin typeface="Arial"/>
                <a:cs typeface="Arial"/>
              </a:rPr>
              <a:t>al surface</a:t>
            </a:r>
            <a:endParaRPr lang="en-US" sz="1800" dirty="0" smtClean="0">
              <a:latin typeface="Arial"/>
              <a:cs typeface="Arial"/>
            </a:endParaRPr>
          </a:p>
          <a:p>
            <a:pPr marL="354965" marR="601980" indent="-342900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756285" algn="l"/>
              </a:tabLst>
            </a:pPr>
            <a:r>
              <a:rPr lang="sr-Latn-RS" sz="1800" b="1" dirty="0" smtClean="0">
                <a:solidFill>
                  <a:srgbClr val="FF0000"/>
                </a:solidFill>
                <a:latin typeface="Arial"/>
                <a:cs typeface="Arial"/>
              </a:rPr>
              <a:t>I</a:t>
            </a:r>
            <a:r>
              <a:rPr lang="en-US" sz="1800" b="1" dirty="0" err="1" smtClean="0">
                <a:solidFill>
                  <a:srgbClr val="FF0000"/>
                </a:solidFill>
                <a:latin typeface="Arial"/>
                <a:cs typeface="Arial"/>
              </a:rPr>
              <a:t>ntermediate</a:t>
            </a:r>
            <a:r>
              <a:rPr 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 cells</a:t>
            </a:r>
            <a:r>
              <a:rPr lang="sr-Latn-RS" sz="18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sr-Latn-RS" dirty="0">
                <a:latin typeface="Arial"/>
                <a:cs typeface="Arial"/>
              </a:rPr>
              <a:t>-</a:t>
            </a:r>
            <a:r>
              <a:rPr lang="en-US" sz="1800" dirty="0" smtClean="0">
                <a:latin typeface="Arial"/>
                <a:cs typeface="Arial"/>
              </a:rPr>
              <a:t> different stages of differentiation from basal to </a:t>
            </a:r>
            <a:r>
              <a:rPr lang="sr-Latn-RS" sz="1800" dirty="0" smtClean="0">
                <a:latin typeface="Arial"/>
                <a:cs typeface="Arial"/>
              </a:rPr>
              <a:t>columnar</a:t>
            </a:r>
            <a:r>
              <a:rPr lang="en-US" sz="1800" dirty="0" smtClean="0">
                <a:latin typeface="Arial"/>
                <a:cs typeface="Arial"/>
              </a:rPr>
              <a:t> cells</a:t>
            </a:r>
          </a:p>
          <a:p>
            <a:pPr marL="354965" marR="601980" indent="-342900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756285" algn="l"/>
              </a:tabLst>
            </a:pPr>
            <a:r>
              <a:rPr 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Basal </a:t>
            </a:r>
            <a:r>
              <a:rPr lang="sr-Latn-RS" sz="1800" b="1" dirty="0" smtClean="0">
                <a:solidFill>
                  <a:srgbClr val="FF0000"/>
                </a:solidFill>
                <a:latin typeface="Arial"/>
                <a:cs typeface="Arial"/>
              </a:rPr>
              <a:t>cells</a:t>
            </a:r>
            <a:r>
              <a:rPr lang="en-US" sz="1800" dirty="0" smtClean="0">
                <a:latin typeface="Arial"/>
                <a:cs typeface="Arial"/>
              </a:rPr>
              <a:t>- </a:t>
            </a:r>
            <a:r>
              <a:rPr lang="sr-Latn-RS" sz="1800" dirty="0" smtClean="0">
                <a:latin typeface="Arial"/>
                <a:cs typeface="Arial"/>
              </a:rPr>
              <a:t>epithelial stem cells</a:t>
            </a:r>
            <a:endParaRPr lang="en-US" sz="1800" dirty="0" smtClean="0">
              <a:latin typeface="Arial"/>
              <a:cs typeface="Arial"/>
            </a:endParaRPr>
          </a:p>
          <a:p>
            <a:pPr marL="354965" marR="601980" indent="-342900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80555"/>
              <a:buFont typeface="Wingdings"/>
              <a:buChar char=""/>
              <a:tabLst>
                <a:tab pos="756285" algn="l"/>
              </a:tabLst>
            </a:pPr>
            <a:r>
              <a:rPr 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Endocrine</a:t>
            </a:r>
            <a:r>
              <a:rPr lang="sr-Latn-RS" sz="1800" b="1" dirty="0" smtClean="0">
                <a:solidFill>
                  <a:srgbClr val="FF0000"/>
                </a:solidFill>
                <a:latin typeface="Arial"/>
                <a:cs typeface="Arial"/>
              </a:rPr>
              <a:t> cells</a:t>
            </a:r>
            <a:r>
              <a:rPr 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1800" dirty="0" smtClean="0">
                <a:latin typeface="Arial"/>
                <a:cs typeface="Arial"/>
              </a:rPr>
              <a:t>- belong to the diffuse neuroendocrine system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8057" t="9639"/>
          <a:stretch/>
        </p:blipFill>
        <p:spPr>
          <a:xfrm>
            <a:off x="4495800" y="1752600"/>
            <a:ext cx="4540225" cy="39624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9076" y="50990"/>
            <a:ext cx="7961119" cy="875578"/>
          </a:xfrm>
          <a:prstGeom prst="rect">
            <a:avLst/>
          </a:prstGeom>
        </p:spPr>
        <p:txBody>
          <a:bodyPr vert="horz" wrap="square" lIns="0" tIns="379430" rIns="0" bIns="0" rtlCol="0">
            <a:spAutoFit/>
          </a:bodyPr>
          <a:lstStyle/>
          <a:p>
            <a:pPr marL="769620">
              <a:lnSpc>
                <a:spcPct val="100000"/>
              </a:lnSpc>
              <a:spcBef>
                <a:spcPts val="105"/>
              </a:spcBef>
            </a:pPr>
            <a:r>
              <a:rPr lang="sr-Latn-RS" sz="3200" b="1" dirty="0" smtClean="0">
                <a:latin typeface="Arial"/>
                <a:cs typeface="Arial"/>
              </a:rPr>
              <a:t>Transitional epithelium 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981200"/>
            <a:ext cx="4724396" cy="318292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648200" y="1762125"/>
            <a:ext cx="3965575" cy="46887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0900"/>
              </a:lnSpc>
              <a:spcBef>
                <a:spcPts val="100"/>
              </a:spcBef>
            </a:pPr>
            <a:r>
              <a:rPr lang="en-US" sz="1800" spc="-10" dirty="0" smtClean="0">
                <a:latin typeface="Arial"/>
                <a:cs typeface="Arial"/>
              </a:rPr>
              <a:t>It covers the largest part of the urinary tract - small and large calyces, renal pelvis, ureter, urinary bladder and the beginning of the urethra, so it is also called the </a:t>
            </a:r>
            <a:r>
              <a:rPr lang="en-US" sz="1800" spc="-10" dirty="0" err="1" smtClean="0">
                <a:solidFill>
                  <a:srgbClr val="FF0000"/>
                </a:solidFill>
                <a:latin typeface="Arial"/>
                <a:cs typeface="Arial"/>
              </a:rPr>
              <a:t>urothelium</a:t>
            </a:r>
            <a:r>
              <a:rPr lang="en-US" sz="1800" spc="-10" dirty="0" smtClean="0">
                <a:latin typeface="Arial"/>
                <a:cs typeface="Arial"/>
              </a:rPr>
              <a:t>.</a:t>
            </a:r>
          </a:p>
          <a:p>
            <a:pPr marL="12700" marR="5080">
              <a:lnSpc>
                <a:spcPct val="110900"/>
              </a:lnSpc>
              <a:spcBef>
                <a:spcPts val="100"/>
              </a:spcBef>
            </a:pPr>
            <a:endParaRPr lang="sr-Latn-RS" sz="1800" spc="-10" dirty="0" smtClean="0">
              <a:latin typeface="Arial"/>
              <a:cs typeface="Arial"/>
            </a:endParaRPr>
          </a:p>
          <a:p>
            <a:pPr marL="12700" marR="5080">
              <a:lnSpc>
                <a:spcPct val="110900"/>
              </a:lnSpc>
              <a:spcBef>
                <a:spcPts val="100"/>
              </a:spcBef>
            </a:pPr>
            <a:r>
              <a:rPr lang="en-US" sz="1800" spc="-10" dirty="0" smtClean="0">
                <a:latin typeface="Arial"/>
                <a:cs typeface="Arial"/>
              </a:rPr>
              <a:t>It is made up of three types of cells: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basal, </a:t>
            </a:r>
            <a:r>
              <a:rPr lang="sr-Latn-RS" sz="1800" spc="-10" dirty="0" smtClean="0">
                <a:solidFill>
                  <a:srgbClr val="FF0000"/>
                </a:solidFill>
                <a:latin typeface="Arial"/>
                <a:cs typeface="Arial"/>
              </a:rPr>
              <a:t>intermediate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 and </a:t>
            </a:r>
            <a:r>
              <a:rPr lang="sr-Latn-RS" sz="1800" spc="-10" dirty="0" smtClean="0">
                <a:solidFill>
                  <a:srgbClr val="FF0000"/>
                </a:solidFill>
                <a:latin typeface="Arial"/>
                <a:cs typeface="Arial"/>
              </a:rPr>
              <a:t>dome-shaped </a:t>
            </a:r>
            <a:r>
              <a:rPr lang="en-US" sz="1800" spc="-10" dirty="0" err="1" smtClean="0">
                <a:latin typeface="Arial"/>
                <a:cs typeface="Arial"/>
              </a:rPr>
              <a:t>Dogiel</a:t>
            </a:r>
            <a:r>
              <a:rPr lang="en-US" sz="1800" spc="-10" dirty="0" smtClean="0">
                <a:latin typeface="Arial"/>
                <a:cs typeface="Arial"/>
              </a:rPr>
              <a:t> cells.</a:t>
            </a:r>
          </a:p>
          <a:p>
            <a:pPr marL="12700" marR="5080">
              <a:lnSpc>
                <a:spcPct val="110900"/>
              </a:lnSpc>
              <a:spcBef>
                <a:spcPts val="100"/>
              </a:spcBef>
            </a:pPr>
            <a:endParaRPr lang="en-US" sz="1800" spc="-10" dirty="0" smtClean="0">
              <a:latin typeface="Arial"/>
              <a:cs typeface="Arial"/>
            </a:endParaRPr>
          </a:p>
          <a:p>
            <a:pPr marL="12700" marR="5080">
              <a:lnSpc>
                <a:spcPct val="110900"/>
              </a:lnSpc>
              <a:spcBef>
                <a:spcPts val="100"/>
              </a:spcBef>
            </a:pPr>
            <a:r>
              <a:rPr lang="en-US" sz="1800" spc="-10" dirty="0" smtClean="0">
                <a:latin typeface="Arial"/>
                <a:cs typeface="Arial"/>
              </a:rPr>
              <a:t>The cells are arranged in three </a:t>
            </a:r>
            <a:r>
              <a:rPr lang="en-US" sz="1800" spc="-10" dirty="0" err="1" smtClean="0">
                <a:latin typeface="Arial"/>
                <a:cs typeface="Arial"/>
              </a:rPr>
              <a:t>pseudolayers</a:t>
            </a:r>
            <a:r>
              <a:rPr lang="en-US" sz="1800" spc="-10" dirty="0" smtClean="0">
                <a:latin typeface="Arial"/>
                <a:cs typeface="Arial"/>
              </a:rPr>
              <a:t>:</a:t>
            </a:r>
          </a:p>
          <a:p>
            <a:pPr marL="12700" marR="5080">
              <a:lnSpc>
                <a:spcPct val="110900"/>
              </a:lnSpc>
              <a:spcBef>
                <a:spcPts val="100"/>
              </a:spcBef>
            </a:pP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Stratum </a:t>
            </a:r>
            <a:r>
              <a:rPr lang="en-US" sz="1800" spc="-10" dirty="0" err="1" smtClean="0">
                <a:solidFill>
                  <a:srgbClr val="FF0000"/>
                </a:solidFill>
                <a:latin typeface="Arial"/>
                <a:cs typeface="Arial"/>
              </a:rPr>
              <a:t>basale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1800" spc="-10" dirty="0" smtClean="0">
                <a:solidFill>
                  <a:schemeClr val="tx1"/>
                </a:solidFill>
                <a:latin typeface="Arial"/>
                <a:cs typeface="Arial"/>
              </a:rPr>
              <a:t>(basal) </a:t>
            </a:r>
            <a:endParaRPr lang="sr-Latn-RS" sz="1800" spc="-10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12700" marR="5080">
              <a:lnSpc>
                <a:spcPct val="110900"/>
              </a:lnSpc>
              <a:spcBef>
                <a:spcPts val="100"/>
              </a:spcBef>
            </a:pP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Stratum intermedium </a:t>
            </a:r>
            <a:endParaRPr lang="sr-Latn-RS" sz="1800" spc="-1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12700" marR="5080">
              <a:lnSpc>
                <a:spcPct val="110900"/>
              </a:lnSpc>
              <a:spcBef>
                <a:spcPts val="100"/>
              </a:spcBef>
            </a:pP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Stratum </a:t>
            </a:r>
            <a:r>
              <a:rPr lang="en-US" sz="1800" spc="-10" dirty="0" err="1" smtClean="0">
                <a:solidFill>
                  <a:srgbClr val="FF0000"/>
                </a:solidFill>
                <a:latin typeface="Arial"/>
                <a:cs typeface="Arial"/>
              </a:rPr>
              <a:t>superfi</a:t>
            </a:r>
            <a:r>
              <a:rPr lang="sr-Latn-RS" sz="1800" spc="-10" dirty="0" smtClean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lang="en-US" sz="1800" spc="-10" dirty="0" err="1" smtClean="0">
                <a:solidFill>
                  <a:srgbClr val="FF0000"/>
                </a:solidFill>
                <a:latin typeface="Arial"/>
                <a:cs typeface="Arial"/>
              </a:rPr>
              <a:t>iale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1800" spc="-10" dirty="0" smtClean="0">
                <a:latin typeface="Arial"/>
                <a:cs typeface="Arial"/>
              </a:rPr>
              <a:t>(</a:t>
            </a:r>
            <a:r>
              <a:rPr lang="en-US" sz="1800" spc="-10" dirty="0" err="1" smtClean="0">
                <a:latin typeface="Arial"/>
                <a:cs typeface="Arial"/>
              </a:rPr>
              <a:t>Dogiel's</a:t>
            </a:r>
            <a:r>
              <a:rPr lang="en-US" sz="1800" spc="-10" dirty="0" smtClean="0">
                <a:latin typeface="Arial"/>
                <a:cs typeface="Arial"/>
              </a:rPr>
              <a:t>)</a:t>
            </a:r>
            <a:endParaRPr sz="1800" dirty="0"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52400" y="1593611"/>
            <a:ext cx="4359275" cy="45397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29209" indent="-342900">
              <a:lnSpc>
                <a:spcPct val="125000"/>
              </a:lnSpc>
              <a:spcBef>
                <a:spcPts val="100"/>
              </a:spcBef>
              <a:buChar char="•"/>
              <a:tabLst>
                <a:tab pos="354965" algn="l"/>
              </a:tabLst>
            </a:pP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All cells "lie" on the basement membrane (</a:t>
            </a:r>
            <a:r>
              <a:rPr lang="sr-Latn-RS" sz="1800" dirty="0" smtClean="0">
                <a:solidFill>
                  <a:schemeClr val="tx1"/>
                </a:solidFill>
                <a:latin typeface="Arial"/>
                <a:cs typeface="Arial"/>
              </a:rPr>
              <a:t>intermediate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 and </a:t>
            </a:r>
            <a:r>
              <a:rPr lang="en-US" sz="1800" dirty="0" err="1" smtClean="0">
                <a:solidFill>
                  <a:schemeClr val="tx1"/>
                </a:solidFill>
                <a:latin typeface="Arial"/>
                <a:cs typeface="Arial"/>
              </a:rPr>
              <a:t>Dogiel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 cells have thin cytoplasmic extensions that touch the basement membrane).</a:t>
            </a:r>
          </a:p>
          <a:p>
            <a:pPr marL="354965" marR="29209" indent="-342900">
              <a:lnSpc>
                <a:spcPct val="125000"/>
              </a:lnSpc>
              <a:spcBef>
                <a:spcPts val="100"/>
              </a:spcBef>
              <a:buChar char="•"/>
              <a:tabLst>
                <a:tab pos="354965" algn="l"/>
              </a:tabLst>
            </a:pP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The main feature of the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urothelium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is its ability to change thickness ("</a:t>
            </a: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stretchability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"), depending on the functional state of the organ.</a:t>
            </a:r>
          </a:p>
          <a:p>
            <a:pPr marL="354965" marR="29209" indent="-342900">
              <a:lnSpc>
                <a:spcPct val="125000"/>
              </a:lnSpc>
              <a:spcBef>
                <a:spcPts val="100"/>
              </a:spcBef>
              <a:buChar char="•"/>
              <a:tabLst>
                <a:tab pos="354965" algn="l"/>
              </a:tabLst>
            </a:pP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When the bladder is filled with urine, the epithelium is thinner (only 2-3 pseudo-rows); in a relaxed state, the epithelium is thicker (5-7 pseudo</a:t>
            </a:r>
            <a:r>
              <a:rPr lang="sr-Latn-RS" sz="1800" dirty="0" smtClean="0">
                <a:solidFill>
                  <a:schemeClr val="tx1"/>
                </a:solidFill>
                <a:latin typeface="Arial"/>
                <a:cs typeface="Arial"/>
              </a:rPr>
              <a:t>layers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).</a:t>
            </a:r>
            <a:endParaRPr sz="18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4726" r="22801"/>
          <a:stretch/>
        </p:blipFill>
        <p:spPr>
          <a:xfrm>
            <a:off x="4419600" y="1676400"/>
            <a:ext cx="4337335" cy="3971776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24114" y="248627"/>
            <a:ext cx="4662486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sz="3200" b="1" dirty="0" smtClean="0">
                <a:latin typeface="Arial"/>
                <a:cs typeface="Arial"/>
              </a:rPr>
              <a:t>Urothelium layers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8800" y="1038224"/>
            <a:ext cx="8317230" cy="52908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10900"/>
              </a:lnSpc>
              <a:spcBef>
                <a:spcPts val="100"/>
              </a:spcBef>
            </a:pPr>
            <a:r>
              <a:rPr lang="sr-Latn-RS" b="1" dirty="0">
                <a:solidFill>
                  <a:srgbClr val="FF0000"/>
                </a:solidFill>
                <a:latin typeface="Arial"/>
                <a:cs typeface="Arial"/>
              </a:rPr>
              <a:t>B</a:t>
            </a:r>
            <a:r>
              <a:rPr lang="en-US" sz="1800" b="1" dirty="0" err="1" smtClean="0">
                <a:solidFill>
                  <a:srgbClr val="FF0000"/>
                </a:solidFill>
                <a:latin typeface="Arial"/>
                <a:cs typeface="Arial"/>
              </a:rPr>
              <a:t>asal</a:t>
            </a:r>
            <a:r>
              <a:rPr 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 layer 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(stratum </a:t>
            </a:r>
            <a:r>
              <a:rPr lang="en-US" sz="1800" dirty="0" err="1" smtClean="0">
                <a:solidFill>
                  <a:schemeClr val="tx1"/>
                </a:solidFill>
                <a:latin typeface="Arial"/>
                <a:cs typeface="Arial"/>
              </a:rPr>
              <a:t>basale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) consists of basal cells. These are stem cells of a cub</a:t>
            </a:r>
            <a:r>
              <a:rPr lang="sr-Latn-RS" sz="1800" dirty="0" smtClean="0">
                <a:solidFill>
                  <a:schemeClr val="tx1"/>
                </a:solidFill>
                <a:latin typeface="Arial"/>
                <a:cs typeface="Arial"/>
              </a:rPr>
              <a:t>oidal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 shape. There are no </a:t>
            </a:r>
            <a:r>
              <a:rPr lang="en-US" sz="1800" dirty="0" err="1" smtClean="0">
                <a:solidFill>
                  <a:schemeClr val="tx1"/>
                </a:solidFill>
                <a:latin typeface="Arial"/>
                <a:cs typeface="Arial"/>
              </a:rPr>
              <a:t>occ</a:t>
            </a:r>
            <a:r>
              <a:rPr lang="sr-Latn-RS" sz="1800" dirty="0" smtClean="0">
                <a:solidFill>
                  <a:schemeClr val="tx1"/>
                </a:solidFill>
                <a:latin typeface="Arial"/>
                <a:cs typeface="Arial"/>
              </a:rPr>
              <a:t>ludent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 junctions between the basal cells that would isolate the extracellular compartment of the </a:t>
            </a:r>
            <a:r>
              <a:rPr lang="en-US" sz="1800" dirty="0" err="1" smtClean="0">
                <a:solidFill>
                  <a:schemeClr val="tx1"/>
                </a:solidFill>
                <a:latin typeface="Arial"/>
                <a:cs typeface="Arial"/>
              </a:rPr>
              <a:t>urothelium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 from the underlying connective tissue. The only barrier for the passage of molecules between the extracellular compartment of the </a:t>
            </a:r>
            <a:r>
              <a:rPr lang="en-US" sz="1800" dirty="0" err="1" smtClean="0">
                <a:solidFill>
                  <a:schemeClr val="tx1"/>
                </a:solidFill>
                <a:latin typeface="Arial"/>
                <a:cs typeface="Arial"/>
              </a:rPr>
              <a:t>urothelium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 and the lamina </a:t>
            </a:r>
            <a:r>
              <a:rPr lang="en-US" sz="1800" dirty="0" err="1" smtClean="0">
                <a:solidFill>
                  <a:schemeClr val="tx1"/>
                </a:solidFill>
                <a:latin typeface="Arial"/>
                <a:cs typeface="Arial"/>
              </a:rPr>
              <a:t>propria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 is represented by a very thin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basal lamina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  <a:p>
            <a:pPr marL="38100" marR="30480">
              <a:lnSpc>
                <a:spcPct val="110900"/>
              </a:lnSpc>
              <a:spcBef>
                <a:spcPts val="100"/>
              </a:spcBef>
            </a:pPr>
            <a:endParaRPr lang="sr-Latn-RS" sz="1800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38100" marR="30480">
              <a:lnSpc>
                <a:spcPct val="110900"/>
              </a:lnSpc>
              <a:spcBef>
                <a:spcPts val="100"/>
              </a:spcBef>
            </a:pP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The </a:t>
            </a:r>
            <a:r>
              <a:rPr 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intermediate layer 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(stratum intermedium) varies in thickness. In conditions of maximum distension, intermediate cells constitute only one layer, and in conditions of relaxation - several layers and make up the largest part of the epithelium.</a:t>
            </a:r>
          </a:p>
          <a:p>
            <a:pPr marL="38100" marR="30480">
              <a:lnSpc>
                <a:spcPct val="110900"/>
              </a:lnSpc>
              <a:spcBef>
                <a:spcPts val="100"/>
              </a:spcBef>
            </a:pPr>
            <a:endParaRPr lang="en-US" sz="1800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38100" marR="30480">
              <a:lnSpc>
                <a:spcPct val="110900"/>
              </a:lnSpc>
              <a:spcBef>
                <a:spcPts val="100"/>
              </a:spcBef>
            </a:pP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The </a:t>
            </a:r>
            <a:r>
              <a:rPr 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superficial layer 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(stratum </a:t>
            </a:r>
            <a:r>
              <a:rPr lang="en-US" sz="1800" dirty="0" err="1" smtClean="0">
                <a:solidFill>
                  <a:schemeClr val="tx1"/>
                </a:solidFill>
                <a:latin typeface="Arial"/>
                <a:cs typeface="Arial"/>
              </a:rPr>
              <a:t>superficiale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) consists of </a:t>
            </a:r>
            <a:r>
              <a:rPr lang="sr-Latn-RS" sz="1800" dirty="0" smtClean="0">
                <a:solidFill>
                  <a:schemeClr val="tx1"/>
                </a:solidFill>
                <a:latin typeface="Arial"/>
                <a:cs typeface="Arial"/>
              </a:rPr>
              <a:t>dome shaped </a:t>
            </a:r>
            <a:r>
              <a:rPr lang="en-US" sz="1800" dirty="0" err="1" smtClean="0">
                <a:solidFill>
                  <a:schemeClr val="tx1"/>
                </a:solidFill>
                <a:latin typeface="Arial"/>
                <a:cs typeface="Arial"/>
              </a:rPr>
              <a:t>Dogiel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 cells. They </a:t>
            </a:r>
            <a:r>
              <a:rPr lang="sr-Latn-RS" sz="1800" dirty="0" smtClean="0">
                <a:solidFill>
                  <a:schemeClr val="tx1"/>
                </a:solidFill>
                <a:latin typeface="Arial"/>
                <a:cs typeface="Arial"/>
              </a:rPr>
              <a:t>are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 large, </a:t>
            </a:r>
            <a:r>
              <a:rPr lang="sr-Latn-RS" sz="1800" dirty="0" smtClean="0">
                <a:solidFill>
                  <a:schemeClr val="tx1"/>
                </a:solidFill>
                <a:latin typeface="Arial"/>
                <a:cs typeface="Arial"/>
              </a:rPr>
              <a:t>often </a:t>
            </a:r>
            <a:r>
              <a:rPr lang="en-US" sz="1800" dirty="0" err="1" smtClean="0">
                <a:solidFill>
                  <a:schemeClr val="tx1"/>
                </a:solidFill>
                <a:latin typeface="Arial"/>
                <a:cs typeface="Arial"/>
              </a:rPr>
              <a:t>multinucle</a:t>
            </a:r>
            <a:r>
              <a:rPr lang="sr-Latn-RS" sz="1800" dirty="0" smtClean="0">
                <a:solidFill>
                  <a:schemeClr val="tx1"/>
                </a:solidFill>
                <a:latin typeface="Arial"/>
                <a:cs typeface="Arial"/>
              </a:rPr>
              <a:t>ated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 cells.</a:t>
            </a:r>
            <a:r>
              <a:rPr lang="sr-Latn-RS" sz="1800" dirty="0" smtClean="0">
                <a:solidFill>
                  <a:schemeClr val="tx1"/>
                </a:solidFill>
                <a:latin typeface="Arial"/>
                <a:cs typeface="Arial"/>
              </a:rPr>
              <a:t> S</a:t>
            </a:r>
            <a:r>
              <a:rPr lang="en-US" sz="1800" dirty="0" err="1" smtClean="0">
                <a:solidFill>
                  <a:schemeClr val="tx1"/>
                </a:solidFill>
                <a:latin typeface="Arial"/>
                <a:cs typeface="Arial"/>
              </a:rPr>
              <a:t>pecific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 regions</a:t>
            </a:r>
            <a:r>
              <a:rPr lang="sr-Latn-RS" sz="1800" dirty="0" smtClean="0">
                <a:solidFill>
                  <a:schemeClr val="tx1"/>
                </a:solidFill>
                <a:latin typeface="Arial"/>
                <a:cs typeface="Arial"/>
              </a:rPr>
              <a:t> of 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apical parts of the</a:t>
            </a:r>
            <a:r>
              <a:rPr lang="sr-Latn-RS" sz="1800" dirty="0" smtClean="0">
                <a:solidFill>
                  <a:schemeClr val="tx1"/>
                </a:solidFill>
                <a:latin typeface="Arial"/>
                <a:cs typeface="Arial"/>
              </a:rPr>
              <a:t>ir </a:t>
            </a:r>
            <a:r>
              <a:rPr lang="en-US" sz="1800" dirty="0" err="1" smtClean="0">
                <a:solidFill>
                  <a:schemeClr val="tx1"/>
                </a:solidFill>
                <a:latin typeface="Arial"/>
                <a:cs typeface="Arial"/>
              </a:rPr>
              <a:t>plasmalemma</a:t>
            </a:r>
            <a:r>
              <a:rPr lang="en-US" sz="1800" dirty="0" smtClean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sr-Latn-RS" dirty="0">
                <a:solidFill>
                  <a:schemeClr val="tx1"/>
                </a:solidFill>
                <a:latin typeface="Arial"/>
                <a:cs typeface="Arial"/>
              </a:rPr>
              <a:t>c</a:t>
            </a:r>
            <a:r>
              <a:rPr lang="sr-Latn-RS" sz="1800" dirty="0" smtClean="0">
                <a:solidFill>
                  <a:schemeClr val="tx1"/>
                </a:solidFill>
                <a:latin typeface="Arial"/>
                <a:cs typeface="Arial"/>
              </a:rPr>
              <a:t>alled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discoid vesicles </a:t>
            </a:r>
            <a:r>
              <a:rPr lang="sr-Latn-RS" dirty="0" smtClean="0">
                <a:solidFill>
                  <a:schemeClr val="tx1"/>
                </a:solidFill>
                <a:latin typeface="Arial"/>
                <a:cs typeface="Arial"/>
              </a:rPr>
              <a:t>are capable of integration into cell membrane when the cells are streched in order to enlarge their apical surface and avoid damage during extreme distorsion.</a:t>
            </a:r>
            <a:endParaRPr sz="1800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875578"/>
          </a:xfrm>
          <a:prstGeom prst="rect">
            <a:avLst/>
          </a:prstGeom>
        </p:spPr>
        <p:txBody>
          <a:bodyPr vert="horz" wrap="square" lIns="0" tIns="379430" rIns="0" bIns="0" rtlCol="0">
            <a:spAutoFit/>
          </a:bodyPr>
          <a:lstStyle/>
          <a:p>
            <a:pPr marL="1164590">
              <a:lnSpc>
                <a:spcPct val="100000"/>
              </a:lnSpc>
              <a:spcBef>
                <a:spcPts val="105"/>
              </a:spcBef>
            </a:pPr>
            <a:r>
              <a:rPr lang="sr-Latn-RS" sz="3200" b="1" dirty="0" smtClean="0">
                <a:latin typeface="Arial"/>
                <a:cs typeface="Arial"/>
              </a:rPr>
              <a:t>GLANDS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33621" y="1597888"/>
            <a:ext cx="7783830" cy="40657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>
              <a:lnSpc>
                <a:spcPct val="120000"/>
              </a:lnSpc>
              <a:spcBef>
                <a:spcPts val="100"/>
              </a:spcBef>
              <a:tabLst>
                <a:tab pos="149225" algn="l"/>
                <a:tab pos="164465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Tahoma"/>
                <a:cs typeface="Tahoma"/>
              </a:rPr>
              <a:t>Glandular epithelia </a:t>
            </a: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are made up of cells capable of creating and releasing products of a specific chemical composition that have an appropriate role in the body.</a:t>
            </a:r>
          </a:p>
          <a:p>
            <a:pPr marL="12065" marR="5080">
              <a:lnSpc>
                <a:spcPct val="120000"/>
              </a:lnSpc>
              <a:spcBef>
                <a:spcPts val="100"/>
              </a:spcBef>
              <a:tabLst>
                <a:tab pos="149225" algn="l"/>
                <a:tab pos="164465" algn="l"/>
              </a:tabLst>
            </a:pP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They can synthesize proteins (e.g. pancreas), biogenic amines (adrenal medulla), lipids (adrenal cortex) or secret</a:t>
            </a:r>
            <a:r>
              <a:rPr lang="sr-Latn-RS" sz="1800" dirty="0" smtClean="0">
                <a:solidFill>
                  <a:schemeClr val="tx1"/>
                </a:solidFill>
                <a:latin typeface="Tahoma"/>
                <a:cs typeface="Tahoma"/>
              </a:rPr>
              <a:t>e</a:t>
            </a: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 several components at the same time (e.g. mammary gland).</a:t>
            </a:r>
            <a:endParaRPr lang="sr-Latn-RS" sz="1800" dirty="0" smtClean="0">
              <a:solidFill>
                <a:schemeClr val="tx1"/>
              </a:solidFill>
              <a:latin typeface="Tahoma"/>
              <a:cs typeface="Tahoma"/>
            </a:endParaRPr>
          </a:p>
          <a:p>
            <a:pPr marL="12065" marR="5080">
              <a:lnSpc>
                <a:spcPct val="120000"/>
              </a:lnSpc>
              <a:spcBef>
                <a:spcPts val="100"/>
              </a:spcBef>
              <a:tabLst>
                <a:tab pos="149225" algn="l"/>
                <a:tab pos="164465" algn="l"/>
              </a:tabLst>
            </a:pPr>
            <a:r>
              <a:rPr lang="sr-Latn-RS" dirty="0" smtClean="0">
                <a:solidFill>
                  <a:schemeClr val="tx1"/>
                </a:solidFill>
                <a:latin typeface="Tahoma"/>
                <a:cs typeface="Tahoma"/>
              </a:rPr>
              <a:t>There are two general types of glands: </a:t>
            </a:r>
            <a:r>
              <a:rPr lang="sr-Latn-RS" dirty="0" smtClean="0">
                <a:solidFill>
                  <a:srgbClr val="FF0000"/>
                </a:solidFill>
                <a:latin typeface="Tahoma"/>
                <a:cs typeface="Tahoma"/>
              </a:rPr>
              <a:t>exocrine and endocrine</a:t>
            </a:r>
            <a:endParaRPr lang="en-US" sz="1800" dirty="0" smtClean="0">
              <a:solidFill>
                <a:srgbClr val="FF0000"/>
              </a:solidFill>
              <a:latin typeface="Tahoma"/>
              <a:cs typeface="Tahoma"/>
            </a:endParaRPr>
          </a:p>
          <a:p>
            <a:pPr marL="12065" marR="5080">
              <a:lnSpc>
                <a:spcPct val="120000"/>
              </a:lnSpc>
              <a:spcBef>
                <a:spcPts val="100"/>
              </a:spcBef>
              <a:tabLst>
                <a:tab pos="149225" algn="l"/>
                <a:tab pos="164465" algn="l"/>
              </a:tabLst>
            </a:pP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According to the number of cells included in their composition, glands are divided into:</a:t>
            </a:r>
          </a:p>
          <a:p>
            <a:pPr marL="12065" marR="5080">
              <a:lnSpc>
                <a:spcPct val="120000"/>
              </a:lnSpc>
              <a:spcBef>
                <a:spcPts val="100"/>
              </a:spcBef>
              <a:tabLst>
                <a:tab pos="149225" algn="l"/>
                <a:tab pos="164465" algn="l"/>
              </a:tabLst>
            </a:pPr>
            <a:r>
              <a:rPr lang="en-US" sz="1800" b="1" dirty="0" smtClean="0">
                <a:solidFill>
                  <a:srgbClr val="FF0000"/>
                </a:solidFill>
                <a:latin typeface="Tahoma"/>
                <a:cs typeface="Tahoma"/>
              </a:rPr>
              <a:t>Unicellular</a:t>
            </a:r>
            <a:r>
              <a:rPr lang="sr-Latn-RS" sz="1800" dirty="0" smtClean="0">
                <a:solidFill>
                  <a:schemeClr val="tx1"/>
                </a:solidFill>
                <a:latin typeface="Tahoma"/>
                <a:cs typeface="Tahoma"/>
              </a:rPr>
              <a:t> e.g. </a:t>
            </a: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goblet cells</a:t>
            </a:r>
          </a:p>
          <a:p>
            <a:pPr marL="12065" marR="5080">
              <a:lnSpc>
                <a:spcPct val="120000"/>
              </a:lnSpc>
              <a:spcBef>
                <a:spcPts val="100"/>
              </a:spcBef>
              <a:tabLst>
                <a:tab pos="149225" algn="l"/>
                <a:tab pos="164465" algn="l"/>
              </a:tabLst>
            </a:pPr>
            <a:r>
              <a:rPr lang="sr-Latn-RS" b="1" dirty="0">
                <a:solidFill>
                  <a:srgbClr val="FF0000"/>
                </a:solidFill>
                <a:latin typeface="Tahoma"/>
                <a:cs typeface="Tahoma"/>
              </a:rPr>
              <a:t>M</a:t>
            </a:r>
            <a:r>
              <a:rPr lang="en-US" sz="1800" b="1" dirty="0" err="1" smtClean="0">
                <a:solidFill>
                  <a:srgbClr val="FF0000"/>
                </a:solidFill>
                <a:latin typeface="Tahoma"/>
                <a:cs typeface="Tahoma"/>
              </a:rPr>
              <a:t>ulticellular</a:t>
            </a:r>
            <a:r>
              <a:rPr lang="sr-Latn-RS" sz="1800" b="1" dirty="0" smtClean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lang="sr-Latn-RS" dirty="0" smtClean="0">
                <a:solidFill>
                  <a:schemeClr val="tx1"/>
                </a:solidFill>
                <a:latin typeface="Tahoma"/>
                <a:cs typeface="Tahoma"/>
              </a:rPr>
              <a:t>- c</a:t>
            </a:r>
            <a:r>
              <a:rPr lang="en-US" sz="1800" dirty="0" err="1" smtClean="0">
                <a:solidFill>
                  <a:schemeClr val="tx1"/>
                </a:solidFill>
                <a:latin typeface="Tahoma"/>
                <a:cs typeface="Tahoma"/>
              </a:rPr>
              <a:t>omposed</a:t>
            </a:r>
            <a:r>
              <a:rPr lang="en-US" sz="1800" dirty="0" smtClean="0">
                <a:solidFill>
                  <a:schemeClr val="tx1"/>
                </a:solidFill>
                <a:latin typeface="Tahoma"/>
                <a:cs typeface="Tahoma"/>
              </a:rPr>
              <a:t> of clusters of glandular epithelial cells (pancreas, adrenal gland, salivary, sweat, sebaceous and other glands).</a:t>
            </a:r>
            <a:endParaRPr sz="1600" dirty="0">
              <a:solidFill>
                <a:schemeClr val="tx1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381000" y="2057400"/>
            <a:ext cx="4135755" cy="3030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  <a:tabLst>
                <a:tab pos="355600" algn="l"/>
              </a:tabLst>
            </a:pPr>
            <a:r>
              <a:rPr lang="en-US" spc="-10" dirty="0">
                <a:solidFill>
                  <a:schemeClr val="tx1"/>
                </a:solidFill>
              </a:rPr>
              <a:t>Multicellular glands are made of </a:t>
            </a:r>
            <a:r>
              <a:rPr lang="en-US" spc="-10" dirty="0">
                <a:solidFill>
                  <a:srgbClr val="FF0000"/>
                </a:solidFill>
              </a:rPr>
              <a:t>stroma</a:t>
            </a:r>
            <a:r>
              <a:rPr lang="en-US" spc="-10" dirty="0">
                <a:solidFill>
                  <a:schemeClr val="tx1"/>
                </a:solidFill>
              </a:rPr>
              <a:t> and </a:t>
            </a:r>
            <a:r>
              <a:rPr lang="en-US" spc="-10" dirty="0">
                <a:solidFill>
                  <a:srgbClr val="FF0000"/>
                </a:solidFill>
              </a:rPr>
              <a:t>parenchyma</a:t>
            </a:r>
            <a:r>
              <a:rPr lang="en-US" spc="-10" dirty="0">
                <a:solidFill>
                  <a:schemeClr val="tx1"/>
                </a:solidFill>
              </a:rPr>
              <a:t>.</a:t>
            </a:r>
          </a:p>
          <a:p>
            <a:pPr marL="12700" marR="5080">
              <a:lnSpc>
                <a:spcPct val="120000"/>
              </a:lnSpc>
              <a:spcBef>
                <a:spcPts val="100"/>
              </a:spcBef>
              <a:tabLst>
                <a:tab pos="355600" algn="l"/>
              </a:tabLst>
            </a:pPr>
            <a:r>
              <a:rPr lang="en-US" spc="-10" dirty="0">
                <a:solidFill>
                  <a:schemeClr val="tx1"/>
                </a:solidFill>
              </a:rPr>
              <a:t>The </a:t>
            </a:r>
            <a:r>
              <a:rPr lang="en-US" spc="-10" dirty="0">
                <a:solidFill>
                  <a:srgbClr val="FF0000"/>
                </a:solidFill>
              </a:rPr>
              <a:t>stroma</a:t>
            </a:r>
            <a:r>
              <a:rPr lang="en-US" spc="-10" dirty="0">
                <a:solidFill>
                  <a:schemeClr val="tx1"/>
                </a:solidFill>
              </a:rPr>
              <a:t> consists </a:t>
            </a:r>
            <a:r>
              <a:rPr lang="en-US" spc="-10" dirty="0" smtClean="0">
                <a:solidFill>
                  <a:schemeClr val="tx1"/>
                </a:solidFill>
              </a:rPr>
              <a:t>of</a:t>
            </a:r>
            <a:r>
              <a:rPr lang="sr-Latn-RS" spc="-10" dirty="0" smtClean="0">
                <a:solidFill>
                  <a:schemeClr val="tx1"/>
                </a:solidFill>
              </a:rPr>
              <a:t> fibrous </a:t>
            </a:r>
            <a:r>
              <a:rPr lang="en-US" spc="-10" dirty="0" smtClean="0">
                <a:solidFill>
                  <a:schemeClr val="tx1"/>
                </a:solidFill>
              </a:rPr>
              <a:t>capsule </a:t>
            </a:r>
            <a:r>
              <a:rPr lang="en-US" spc="-10" dirty="0">
                <a:solidFill>
                  <a:schemeClr val="tx1"/>
                </a:solidFill>
              </a:rPr>
              <a:t>that surrounds the </a:t>
            </a:r>
            <a:r>
              <a:rPr lang="en-US" spc="-10" dirty="0" smtClean="0">
                <a:solidFill>
                  <a:schemeClr val="tx1"/>
                </a:solidFill>
              </a:rPr>
              <a:t>gland</a:t>
            </a:r>
            <a:r>
              <a:rPr lang="sr-Latn-RS" spc="-10" dirty="0">
                <a:solidFill>
                  <a:schemeClr val="tx1"/>
                </a:solidFill>
              </a:rPr>
              <a:t>,</a:t>
            </a:r>
            <a:r>
              <a:rPr lang="sr-Latn-RS" spc="-10" dirty="0" smtClean="0">
                <a:solidFill>
                  <a:schemeClr val="tx1"/>
                </a:solidFill>
              </a:rPr>
              <a:t> s</a:t>
            </a:r>
            <a:r>
              <a:rPr lang="en-US" spc="-10" dirty="0" err="1" smtClean="0">
                <a:solidFill>
                  <a:schemeClr val="tx1"/>
                </a:solidFill>
              </a:rPr>
              <a:t>epta</a:t>
            </a:r>
            <a:r>
              <a:rPr lang="sr-Latn-RS" spc="-10" dirty="0" smtClean="0">
                <a:solidFill>
                  <a:schemeClr val="tx1"/>
                </a:solidFill>
              </a:rPr>
              <a:t>e</a:t>
            </a:r>
            <a:r>
              <a:rPr lang="en-US" spc="-10" dirty="0" smtClean="0">
                <a:solidFill>
                  <a:schemeClr val="tx1"/>
                </a:solidFill>
              </a:rPr>
              <a:t> </a:t>
            </a:r>
            <a:r>
              <a:rPr lang="en-US" spc="-10" dirty="0">
                <a:solidFill>
                  <a:schemeClr val="tx1"/>
                </a:solidFill>
              </a:rPr>
              <a:t>that divide the parenchyma into lobes and </a:t>
            </a:r>
            <a:r>
              <a:rPr lang="en-US" spc="-10" dirty="0" smtClean="0">
                <a:solidFill>
                  <a:schemeClr val="tx1"/>
                </a:solidFill>
              </a:rPr>
              <a:t>lobules</a:t>
            </a:r>
            <a:r>
              <a:rPr lang="sr-Latn-RS" spc="-10" dirty="0" smtClean="0">
                <a:solidFill>
                  <a:schemeClr val="tx1"/>
                </a:solidFill>
              </a:rPr>
              <a:t> as well as loose </a:t>
            </a:r>
            <a:r>
              <a:rPr lang="en-US" spc="-10" dirty="0" smtClean="0">
                <a:solidFill>
                  <a:schemeClr val="tx1"/>
                </a:solidFill>
              </a:rPr>
              <a:t>connective tissue</a:t>
            </a:r>
            <a:r>
              <a:rPr lang="sr-Latn-RS" spc="-10" dirty="0" smtClean="0">
                <a:solidFill>
                  <a:schemeClr val="tx1"/>
                </a:solidFill>
              </a:rPr>
              <a:t> </a:t>
            </a:r>
            <a:r>
              <a:rPr lang="en-US" spc="-10" dirty="0" smtClean="0">
                <a:solidFill>
                  <a:schemeClr val="tx1"/>
                </a:solidFill>
              </a:rPr>
              <a:t>within </a:t>
            </a:r>
            <a:r>
              <a:rPr lang="en-US" spc="-10" dirty="0">
                <a:solidFill>
                  <a:schemeClr val="tx1"/>
                </a:solidFill>
              </a:rPr>
              <a:t>the </a:t>
            </a:r>
            <a:r>
              <a:rPr lang="sr-Latn-RS" spc="-10" dirty="0" smtClean="0">
                <a:solidFill>
                  <a:schemeClr val="tx1"/>
                </a:solidFill>
              </a:rPr>
              <a:t>gland.</a:t>
            </a:r>
            <a:endParaRPr lang="en-US" spc="-10" dirty="0">
              <a:solidFill>
                <a:schemeClr val="tx1"/>
              </a:solidFill>
            </a:endParaRPr>
          </a:p>
          <a:p>
            <a:pPr marL="12700" marR="5080">
              <a:lnSpc>
                <a:spcPct val="120000"/>
              </a:lnSpc>
              <a:spcBef>
                <a:spcPts val="100"/>
              </a:spcBef>
              <a:tabLst>
                <a:tab pos="355600" algn="l"/>
              </a:tabLst>
            </a:pPr>
            <a:r>
              <a:rPr lang="en-US" spc="-10" dirty="0">
                <a:solidFill>
                  <a:srgbClr val="FF0000"/>
                </a:solidFill>
              </a:rPr>
              <a:t>Parenchyma</a:t>
            </a:r>
            <a:r>
              <a:rPr lang="en-US" spc="-10" dirty="0">
                <a:solidFill>
                  <a:schemeClr val="tx1"/>
                </a:solidFill>
              </a:rPr>
              <a:t> is made up of cells lining the </a:t>
            </a:r>
            <a:r>
              <a:rPr lang="en-US" spc="-10" dirty="0">
                <a:solidFill>
                  <a:srgbClr val="FF0000"/>
                </a:solidFill>
              </a:rPr>
              <a:t>secretory units </a:t>
            </a:r>
            <a:r>
              <a:rPr lang="en-US" spc="-10" dirty="0">
                <a:solidFill>
                  <a:schemeClr val="tx1"/>
                </a:solidFill>
              </a:rPr>
              <a:t>and </a:t>
            </a:r>
            <a:r>
              <a:rPr lang="en-US" spc="-10" dirty="0">
                <a:solidFill>
                  <a:srgbClr val="FF0000"/>
                </a:solidFill>
              </a:rPr>
              <a:t>excretory ducts</a:t>
            </a:r>
            <a:endParaRPr spc="-10" dirty="0">
              <a:solidFill>
                <a:srgbClr val="FF0000"/>
              </a:solidFill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648200" y="990600"/>
            <a:ext cx="4495800" cy="5867400"/>
            <a:chOff x="4903787" y="1211262"/>
            <a:chExt cx="4021454" cy="542798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17655" y="1225449"/>
              <a:ext cx="4002062" cy="540861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908550" y="1216025"/>
              <a:ext cx="4011929" cy="5418455"/>
            </a:xfrm>
            <a:custGeom>
              <a:avLst/>
              <a:gdLst/>
              <a:ahLst/>
              <a:cxnLst/>
              <a:rect l="l" t="t" r="r" b="b"/>
              <a:pathLst>
                <a:path w="4011929" h="5418455">
                  <a:moveTo>
                    <a:pt x="0" y="0"/>
                  </a:moveTo>
                  <a:lnTo>
                    <a:pt x="4011612" y="0"/>
                  </a:lnTo>
                  <a:lnTo>
                    <a:pt x="4011612" y="5418137"/>
                  </a:lnTo>
                  <a:lnTo>
                    <a:pt x="0" y="5418137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0066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875578"/>
          </a:xfrm>
          <a:prstGeom prst="rect">
            <a:avLst/>
          </a:prstGeom>
        </p:spPr>
        <p:txBody>
          <a:bodyPr vert="horz" wrap="square" lIns="0" tIns="379430" rIns="0" bIns="0" rtlCol="0">
            <a:spAutoFit/>
          </a:bodyPr>
          <a:lstStyle/>
          <a:p>
            <a:pPr marL="1164590">
              <a:lnSpc>
                <a:spcPct val="100000"/>
              </a:lnSpc>
              <a:spcBef>
                <a:spcPts val="105"/>
              </a:spcBef>
            </a:pPr>
            <a:r>
              <a:rPr lang="sr-Latn-RS" sz="3200" b="1" dirty="0" smtClean="0">
                <a:latin typeface="Arial"/>
                <a:cs typeface="Arial"/>
              </a:rPr>
              <a:t>GLANDS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xfrm>
            <a:off x="591440" y="1233834"/>
            <a:ext cx="7719060" cy="1743426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213360">
              <a:lnSpc>
                <a:spcPct val="100000"/>
              </a:lnSpc>
              <a:spcBef>
                <a:spcPts val="335"/>
              </a:spcBef>
            </a:pPr>
            <a:r>
              <a:rPr lang="en-US" dirty="0" smtClean="0">
                <a:solidFill>
                  <a:srgbClr val="FF0000"/>
                </a:solidFill>
              </a:rPr>
              <a:t>Exocrine</a:t>
            </a:r>
            <a:r>
              <a:rPr lang="en-US" dirty="0" smtClean="0">
                <a:solidFill>
                  <a:schemeClr val="tx1"/>
                </a:solidFill>
              </a:rPr>
              <a:t> – </a:t>
            </a:r>
            <a:r>
              <a:rPr lang="sr-Latn-RS" dirty="0" smtClean="0">
                <a:solidFill>
                  <a:schemeClr val="tx1"/>
                </a:solidFill>
              </a:rPr>
              <a:t>during development </a:t>
            </a:r>
            <a:r>
              <a:rPr lang="en-US" dirty="0" smtClean="0">
                <a:solidFill>
                  <a:schemeClr val="tx1"/>
                </a:solidFill>
              </a:rPr>
              <a:t>keeps </a:t>
            </a:r>
            <a:r>
              <a:rPr lang="en-US" dirty="0">
                <a:solidFill>
                  <a:schemeClr val="tx1"/>
                </a:solidFill>
              </a:rPr>
              <a:t>the </a:t>
            </a:r>
            <a:r>
              <a:rPr lang="en-US" dirty="0" smtClean="0">
                <a:solidFill>
                  <a:schemeClr val="tx1"/>
                </a:solidFill>
              </a:rPr>
              <a:t>connection</a:t>
            </a:r>
            <a:r>
              <a:rPr lang="sr-Latn-R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with </a:t>
            </a:r>
            <a:r>
              <a:rPr lang="en-US" dirty="0">
                <a:solidFill>
                  <a:schemeClr val="tx1"/>
                </a:solidFill>
              </a:rPr>
              <a:t>covering epithelium </a:t>
            </a:r>
            <a:r>
              <a:rPr lang="sr-Latn-RS" dirty="0" smtClean="0">
                <a:solidFill>
                  <a:schemeClr val="tx1"/>
                </a:solidFill>
              </a:rPr>
              <a:t>via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excretory </a:t>
            </a:r>
            <a:r>
              <a:rPr lang="sr-Latn-RS" dirty="0" smtClean="0">
                <a:solidFill>
                  <a:schemeClr val="tx1"/>
                </a:solidFill>
              </a:rPr>
              <a:t>ducts and deliver product on the epithelial surface.</a:t>
            </a:r>
            <a:endParaRPr lang="en-US" dirty="0">
              <a:solidFill>
                <a:schemeClr val="tx1"/>
              </a:solidFill>
            </a:endParaRPr>
          </a:p>
          <a:p>
            <a:pPr marL="213360">
              <a:lnSpc>
                <a:spcPct val="100000"/>
              </a:lnSpc>
              <a:spcBef>
                <a:spcPts val="335"/>
              </a:spcBef>
            </a:pPr>
            <a:r>
              <a:rPr lang="en-US" dirty="0">
                <a:solidFill>
                  <a:srgbClr val="FF0000"/>
                </a:solidFill>
              </a:rPr>
              <a:t>Endocrine</a:t>
            </a:r>
            <a:r>
              <a:rPr lang="en-US" dirty="0">
                <a:solidFill>
                  <a:schemeClr val="tx1"/>
                </a:solidFill>
              </a:rPr>
              <a:t> - during embryogenesis, the connection with the covering epithelium is </a:t>
            </a:r>
            <a:r>
              <a:rPr lang="sr-Latn-RS" dirty="0" smtClean="0">
                <a:solidFill>
                  <a:schemeClr val="tx1"/>
                </a:solidFill>
              </a:rPr>
              <a:t>lost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and the </a:t>
            </a:r>
            <a:r>
              <a:rPr lang="en-US" dirty="0" smtClean="0">
                <a:solidFill>
                  <a:schemeClr val="tx1"/>
                </a:solidFill>
              </a:rPr>
              <a:t>products </a:t>
            </a:r>
            <a:r>
              <a:rPr lang="en-US" dirty="0">
                <a:solidFill>
                  <a:schemeClr val="tx1"/>
                </a:solidFill>
              </a:rPr>
              <a:t>(hormones) are secreted into the bloodstream</a:t>
            </a:r>
            <a:r>
              <a:rPr lang="en-US" dirty="0"/>
              <a:t>.</a:t>
            </a:r>
            <a:endParaRPr sz="1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99" y="3124200"/>
            <a:ext cx="7620000" cy="3095625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33400" y="702505"/>
            <a:ext cx="3276600" cy="5913798"/>
          </a:xfrm>
        </p:spPr>
        <p:txBody>
          <a:bodyPr/>
          <a:lstStyle/>
          <a:p>
            <a:pPr marL="12700" marR="793750">
              <a:lnSpc>
                <a:spcPct val="110900"/>
              </a:lnSpc>
              <a:spcBef>
                <a:spcPts val="100"/>
              </a:spcBef>
            </a:pPr>
            <a:r>
              <a:rPr lang="en-US" b="1" spc="-10" dirty="0">
                <a:solidFill>
                  <a:srgbClr val="0070C0"/>
                </a:solidFill>
              </a:rPr>
              <a:t>Exocrine secretion </a:t>
            </a:r>
            <a:r>
              <a:rPr lang="en-US" spc="-10" dirty="0">
                <a:solidFill>
                  <a:schemeClr val="tx1"/>
                </a:solidFill>
              </a:rPr>
              <a:t>can be:</a:t>
            </a:r>
          </a:p>
          <a:p>
            <a:pPr marL="12700" marR="793750">
              <a:lnSpc>
                <a:spcPct val="110900"/>
              </a:lnSpc>
              <a:spcBef>
                <a:spcPts val="100"/>
              </a:spcBef>
            </a:pPr>
            <a:r>
              <a:rPr lang="en-US" spc="-10" dirty="0" err="1">
                <a:solidFill>
                  <a:srgbClr val="FF0000"/>
                </a:solidFill>
              </a:rPr>
              <a:t>Merocrine</a:t>
            </a:r>
            <a:endParaRPr lang="en-US" spc="-10" dirty="0">
              <a:solidFill>
                <a:srgbClr val="FF0000"/>
              </a:solidFill>
            </a:endParaRPr>
          </a:p>
          <a:p>
            <a:pPr marL="12700" marR="793750">
              <a:lnSpc>
                <a:spcPct val="110900"/>
              </a:lnSpc>
              <a:spcBef>
                <a:spcPts val="100"/>
              </a:spcBef>
            </a:pPr>
            <a:r>
              <a:rPr lang="en-US" spc="-10" dirty="0">
                <a:solidFill>
                  <a:schemeClr val="tx1"/>
                </a:solidFill>
              </a:rPr>
              <a:t>Product stored in secretory granules are released by </a:t>
            </a:r>
            <a:r>
              <a:rPr lang="en-US" spc="-10" dirty="0">
                <a:solidFill>
                  <a:srgbClr val="FF0000"/>
                </a:solidFill>
              </a:rPr>
              <a:t>exocytosis</a:t>
            </a:r>
          </a:p>
          <a:p>
            <a:pPr marL="12700" marR="793750">
              <a:lnSpc>
                <a:spcPct val="110900"/>
              </a:lnSpc>
              <a:spcBef>
                <a:spcPts val="100"/>
              </a:spcBef>
            </a:pPr>
            <a:endParaRPr lang="en-US" spc="-10" dirty="0">
              <a:solidFill>
                <a:schemeClr val="tx1"/>
              </a:solidFill>
            </a:endParaRPr>
          </a:p>
          <a:p>
            <a:pPr marL="12700" marR="793750">
              <a:lnSpc>
                <a:spcPct val="110900"/>
              </a:lnSpc>
              <a:spcBef>
                <a:spcPts val="100"/>
              </a:spcBef>
            </a:pPr>
            <a:r>
              <a:rPr lang="en-US" spc="-10" dirty="0">
                <a:solidFill>
                  <a:srgbClr val="FF0000"/>
                </a:solidFill>
              </a:rPr>
              <a:t>Apocrine</a:t>
            </a:r>
          </a:p>
          <a:p>
            <a:pPr marL="12700" marR="793750">
              <a:lnSpc>
                <a:spcPct val="110900"/>
              </a:lnSpc>
              <a:spcBef>
                <a:spcPts val="100"/>
              </a:spcBef>
            </a:pPr>
            <a:r>
              <a:rPr lang="en-US" spc="-10" dirty="0">
                <a:solidFill>
                  <a:schemeClr val="tx1"/>
                </a:solidFill>
              </a:rPr>
              <a:t>Together with the secretory product, </a:t>
            </a:r>
            <a:r>
              <a:rPr lang="en-US" spc="-10" dirty="0">
                <a:solidFill>
                  <a:srgbClr val="FF0000"/>
                </a:solidFill>
              </a:rPr>
              <a:t>part of the cytoplasm is lost </a:t>
            </a:r>
            <a:r>
              <a:rPr lang="en-US" spc="-10" dirty="0">
                <a:solidFill>
                  <a:schemeClr val="tx1"/>
                </a:solidFill>
              </a:rPr>
              <a:t>from the apical pole of the cell</a:t>
            </a:r>
          </a:p>
          <a:p>
            <a:pPr marL="12700" marR="793750">
              <a:lnSpc>
                <a:spcPct val="110900"/>
              </a:lnSpc>
              <a:spcBef>
                <a:spcPts val="100"/>
              </a:spcBef>
            </a:pPr>
            <a:endParaRPr lang="en-US" spc="-10" dirty="0">
              <a:solidFill>
                <a:schemeClr val="tx1"/>
              </a:solidFill>
            </a:endParaRPr>
          </a:p>
          <a:p>
            <a:pPr marL="12700" marR="793750">
              <a:lnSpc>
                <a:spcPct val="110900"/>
              </a:lnSpc>
              <a:spcBef>
                <a:spcPts val="100"/>
              </a:spcBef>
            </a:pPr>
            <a:r>
              <a:rPr lang="en-US" spc="-10" dirty="0" err="1">
                <a:solidFill>
                  <a:srgbClr val="FF0000"/>
                </a:solidFill>
              </a:rPr>
              <a:t>Holocrine</a:t>
            </a:r>
            <a:endParaRPr lang="en-US" spc="-10" dirty="0">
              <a:solidFill>
                <a:srgbClr val="FF0000"/>
              </a:solidFill>
            </a:endParaRPr>
          </a:p>
          <a:p>
            <a:pPr marL="12700" marR="793750">
              <a:lnSpc>
                <a:spcPct val="110900"/>
              </a:lnSpc>
              <a:spcBef>
                <a:spcPts val="100"/>
              </a:spcBef>
            </a:pPr>
            <a:r>
              <a:rPr lang="en-US" spc="-10" dirty="0">
                <a:solidFill>
                  <a:schemeClr val="tx1"/>
                </a:solidFill>
              </a:rPr>
              <a:t>The </a:t>
            </a:r>
            <a:r>
              <a:rPr lang="en-US" spc="-10" dirty="0">
                <a:solidFill>
                  <a:srgbClr val="FF0000"/>
                </a:solidFill>
              </a:rPr>
              <a:t>whole cell </a:t>
            </a:r>
            <a:r>
              <a:rPr lang="en-US" spc="-10" dirty="0">
                <a:solidFill>
                  <a:schemeClr val="tx1"/>
                </a:solidFill>
              </a:rPr>
              <a:t>enters the composition of the secretion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3"/>
          </p:nvPr>
        </p:nvPicPr>
        <p:blipFill rotWithShape="1">
          <a:blip r:embed="rId2"/>
          <a:srcRect l="21469" t="11160" r="21070" b="10521"/>
          <a:stretch/>
        </p:blipFill>
        <p:spPr>
          <a:xfrm>
            <a:off x="3994271" y="1981200"/>
            <a:ext cx="4562060" cy="349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06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875572"/>
          </a:xfrm>
          <a:prstGeom prst="rect">
            <a:avLst/>
          </a:prstGeom>
        </p:spPr>
        <p:txBody>
          <a:bodyPr vert="horz" wrap="square" lIns="0" tIns="379424" rIns="0" bIns="0" rtlCol="0">
            <a:spAutoFit/>
          </a:bodyPr>
          <a:lstStyle/>
          <a:p>
            <a:pPr marL="654050">
              <a:lnSpc>
                <a:spcPct val="100000"/>
              </a:lnSpc>
              <a:spcBef>
                <a:spcPts val="105"/>
              </a:spcBef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General characteristics</a:t>
            </a:r>
            <a:endParaRPr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531111"/>
            <a:ext cx="8007350" cy="4212050"/>
          </a:xfrm>
          <a:prstGeom prst="rect">
            <a:avLst/>
          </a:prstGeom>
        </p:spPr>
        <p:txBody>
          <a:bodyPr vert="horz" wrap="square" lIns="0" tIns="16319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285"/>
              </a:spcBef>
              <a:buChar char="•"/>
              <a:tabLst>
                <a:tab pos="354965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Epithelia consist of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densely packed </a:t>
            </a:r>
            <a:r>
              <a:rPr lang="en-US" sz="1800" spc="-10" dirty="0" smtClean="0">
                <a:latin typeface="Arial"/>
                <a:cs typeface="Arial"/>
              </a:rPr>
              <a:t>interconnected cells.</a:t>
            </a:r>
          </a:p>
          <a:p>
            <a:pPr marL="354965" indent="-342265">
              <a:lnSpc>
                <a:spcPct val="100000"/>
              </a:lnSpc>
              <a:spcBef>
                <a:spcPts val="1285"/>
              </a:spcBef>
              <a:buChar char="•"/>
              <a:tabLst>
                <a:tab pos="354965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Between the epithelial cells there are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narrow intercellular spaces </a:t>
            </a:r>
            <a:r>
              <a:rPr lang="en-US" sz="1800" spc="-10" dirty="0" smtClean="0">
                <a:latin typeface="Arial"/>
                <a:cs typeface="Arial"/>
              </a:rPr>
              <a:t>with a small amount of extracellular matrix.</a:t>
            </a:r>
          </a:p>
          <a:p>
            <a:pPr marL="354965" indent="-342265">
              <a:lnSpc>
                <a:spcPct val="100000"/>
              </a:lnSpc>
              <a:spcBef>
                <a:spcPts val="1285"/>
              </a:spcBef>
              <a:buChar char="•"/>
              <a:tabLst>
                <a:tab pos="354965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Epithelia are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not vascula</a:t>
            </a:r>
            <a:r>
              <a:rPr lang="en-US" sz="1800" spc="-10" dirty="0" smtClean="0">
                <a:latin typeface="Arial"/>
                <a:cs typeface="Arial"/>
              </a:rPr>
              <a:t>rized, the cells are fed by the diffusion of oxygen and nutrients from the </a:t>
            </a:r>
            <a:r>
              <a:rPr lang="sr-Latn-RS" sz="1800" spc="-10" dirty="0" smtClean="0">
                <a:latin typeface="Arial"/>
                <a:cs typeface="Arial"/>
              </a:rPr>
              <a:t>undelying</a:t>
            </a:r>
            <a:r>
              <a:rPr lang="en-US" sz="1800" spc="-10" dirty="0" smtClean="0">
                <a:latin typeface="Arial"/>
                <a:cs typeface="Arial"/>
              </a:rPr>
              <a:t> connective tissue.</a:t>
            </a:r>
          </a:p>
          <a:p>
            <a:pPr marL="354965" indent="-342265">
              <a:lnSpc>
                <a:spcPct val="100000"/>
              </a:lnSpc>
              <a:spcBef>
                <a:spcPts val="1285"/>
              </a:spcBef>
              <a:buChar char="•"/>
              <a:tabLst>
                <a:tab pos="354965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Epithelial cells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lie on the basement membrane</a:t>
            </a:r>
            <a:r>
              <a:rPr lang="en-US" sz="1800" spc="-10" dirty="0" smtClean="0">
                <a:latin typeface="Arial"/>
                <a:cs typeface="Arial"/>
              </a:rPr>
              <a:t>.</a:t>
            </a:r>
          </a:p>
          <a:p>
            <a:pPr marL="354965" indent="-342265">
              <a:lnSpc>
                <a:spcPct val="100000"/>
              </a:lnSpc>
              <a:spcBef>
                <a:spcPts val="1285"/>
              </a:spcBef>
              <a:buChar char="•"/>
              <a:tabLst>
                <a:tab pos="354965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They can be arranged in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one or more layers</a:t>
            </a:r>
            <a:r>
              <a:rPr lang="en-US" sz="1800" spc="-10" dirty="0" smtClean="0">
                <a:latin typeface="Arial"/>
                <a:cs typeface="Arial"/>
              </a:rPr>
              <a:t>.</a:t>
            </a:r>
          </a:p>
          <a:p>
            <a:pPr marL="354965" indent="-342265">
              <a:lnSpc>
                <a:spcPct val="100000"/>
              </a:lnSpc>
              <a:spcBef>
                <a:spcPts val="1285"/>
              </a:spcBef>
              <a:buChar char="•"/>
              <a:tabLst>
                <a:tab pos="354965" algn="l"/>
              </a:tabLst>
            </a:pPr>
            <a:r>
              <a:rPr lang="en-US" spc="-10" dirty="0" smtClean="0">
                <a:latin typeface="Arial"/>
                <a:cs typeface="Arial"/>
              </a:rPr>
              <a:t>Cells </a:t>
            </a:r>
            <a:r>
              <a:rPr lang="en-US" sz="1800" spc="-10" dirty="0" smtClean="0">
                <a:latin typeface="Arial"/>
                <a:cs typeface="Arial"/>
              </a:rPr>
              <a:t>have a flat, cuboid or cylindrical shape, as well as a whole range of transitional forms.</a:t>
            </a:r>
          </a:p>
          <a:p>
            <a:pPr marL="354965" indent="-342265">
              <a:lnSpc>
                <a:spcPct val="100000"/>
              </a:lnSpc>
              <a:spcBef>
                <a:spcPts val="1285"/>
              </a:spcBef>
              <a:buChar char="•"/>
              <a:tabLst>
                <a:tab pos="354965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The shape of the cells is affected by the dense arrangement and the pressures that the cells exert on each other.</a:t>
            </a:r>
            <a:endParaRPr sz="1800" dirty="0"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875578"/>
          </a:xfrm>
          <a:prstGeom prst="rect">
            <a:avLst/>
          </a:prstGeom>
        </p:spPr>
        <p:txBody>
          <a:bodyPr vert="horz" wrap="square" lIns="0" tIns="379430" rIns="0" bIns="0" rtlCol="0">
            <a:spAutoFit/>
          </a:bodyPr>
          <a:lstStyle/>
          <a:p>
            <a:pPr marL="1164590">
              <a:lnSpc>
                <a:spcPct val="100000"/>
              </a:lnSpc>
              <a:spcBef>
                <a:spcPts val="105"/>
              </a:spcBef>
            </a:pP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39" y="1957845"/>
            <a:ext cx="3697604" cy="17286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50000"/>
              </a:lnSpc>
              <a:spcBef>
                <a:spcPts val="100"/>
              </a:spcBef>
              <a:buSzPct val="75000"/>
              <a:buChar char="•"/>
              <a:tabLst>
                <a:tab pos="355600" algn="l"/>
              </a:tabLst>
            </a:pPr>
            <a:r>
              <a:rPr lang="sr-Latn-RS" sz="1800" dirty="0" smtClean="0">
                <a:latin typeface="Arial"/>
                <a:cs typeface="Arial"/>
              </a:rPr>
              <a:t>According to the secretory product composition glands are divided into:</a:t>
            </a:r>
            <a:endParaRPr sz="1800" dirty="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1510"/>
              </a:spcBef>
              <a:buClr>
                <a:srgbClr val="000000"/>
              </a:buClr>
              <a:buSzPct val="75000"/>
              <a:buFont typeface="Arial"/>
              <a:buChar char="•"/>
              <a:tabLst>
                <a:tab pos="354965" algn="l"/>
              </a:tabLst>
            </a:pPr>
            <a:r>
              <a:rPr lang="sr-Latn-RS" sz="1800" b="1" spc="-10" dirty="0" smtClean="0">
                <a:solidFill>
                  <a:srgbClr val="0000FF"/>
                </a:solidFill>
                <a:latin typeface="Arial"/>
                <a:cs typeface="Arial"/>
              </a:rPr>
              <a:t>Mucous </a:t>
            </a:r>
            <a:r>
              <a:rPr lang="sr-Latn-RS" sz="1800" spc="-10" dirty="0" smtClean="0">
                <a:solidFill>
                  <a:schemeClr val="tx1"/>
                </a:solidFill>
                <a:latin typeface="Arial"/>
                <a:cs typeface="Arial"/>
              </a:rPr>
              <a:t>(viscous mucus)</a:t>
            </a:r>
            <a:endParaRPr sz="18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39" y="3907035"/>
            <a:ext cx="8572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-50" dirty="0">
                <a:latin typeface="Arial"/>
                <a:cs typeface="Arial"/>
              </a:rPr>
              <a:t>•</a:t>
            </a:r>
            <a:endParaRPr sz="135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39" y="4373368"/>
            <a:ext cx="8572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-50" dirty="0">
                <a:latin typeface="Arial"/>
                <a:cs typeface="Arial"/>
              </a:rPr>
              <a:t>•</a:t>
            </a:r>
            <a:endParaRPr sz="13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78839" y="3834587"/>
            <a:ext cx="3693161" cy="7463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sz="1800" b="1" spc="-10" dirty="0" smtClean="0">
                <a:solidFill>
                  <a:srgbClr val="0000FF"/>
                </a:solidFill>
                <a:latin typeface="Arial"/>
                <a:cs typeface="Arial"/>
              </a:rPr>
              <a:t>Serous</a:t>
            </a:r>
            <a:r>
              <a:rPr lang="sr-Latn-RS" sz="1800" spc="-10" dirty="0" smtClean="0">
                <a:solidFill>
                  <a:schemeClr val="tx1"/>
                </a:solidFill>
                <a:latin typeface="Arial"/>
                <a:cs typeface="Arial"/>
              </a:rPr>
              <a:t> (protein-rich watery product)</a:t>
            </a:r>
            <a:endParaRPr sz="18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50"/>
              </a:spcBef>
            </a:pPr>
            <a:r>
              <a:rPr lang="sr-Latn-RS" sz="1800" b="1" dirty="0" smtClean="0">
                <a:solidFill>
                  <a:srgbClr val="0000FF"/>
                </a:solidFill>
                <a:latin typeface="Arial"/>
                <a:cs typeface="Arial"/>
              </a:rPr>
              <a:t>Mixed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72050" y="1683357"/>
            <a:ext cx="3797300" cy="4800589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600" y="211316"/>
            <a:ext cx="6418959" cy="915338"/>
          </a:xfrm>
          <a:prstGeom prst="rect">
            <a:avLst/>
          </a:prstGeom>
        </p:spPr>
        <p:txBody>
          <a:bodyPr vert="horz" wrap="square" lIns="0" tIns="235926" rIns="0" bIns="0" rtlCol="0">
            <a:spAutoFit/>
          </a:bodyPr>
          <a:lstStyle/>
          <a:p>
            <a:pPr marL="1579880">
              <a:lnSpc>
                <a:spcPct val="100000"/>
              </a:lnSpc>
              <a:spcBef>
                <a:spcPts val="100"/>
              </a:spcBef>
            </a:pPr>
            <a:r>
              <a:rPr lang="sr-Latn-RS" sz="4400" b="1" dirty="0" smtClean="0">
                <a:solidFill>
                  <a:srgbClr val="FF0000"/>
                </a:solidFill>
              </a:rPr>
              <a:t>SKIN</a:t>
            </a:r>
            <a:endParaRPr sz="4400" b="1" spc="-10" dirty="0">
              <a:solidFill>
                <a:srgbClr val="FF000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41300" y="1294485"/>
            <a:ext cx="5261610" cy="43991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8300" marR="128905" indent="-342900">
              <a:lnSpc>
                <a:spcPct val="13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177800" algn="l"/>
              </a:tabLst>
            </a:pPr>
            <a:r>
              <a:rPr lang="sr-Latn-RS" sz="2400" baseline="1543" dirty="0" smtClean="0">
                <a:latin typeface="Arial"/>
                <a:cs typeface="Arial"/>
              </a:rPr>
              <a:t>Skin</a:t>
            </a:r>
            <a:r>
              <a:rPr lang="sr-Latn-RS" sz="2400" dirty="0" smtClean="0">
                <a:latin typeface="Arial"/>
                <a:cs typeface="Arial"/>
              </a:rPr>
              <a:t> </a:t>
            </a:r>
            <a:r>
              <a:rPr lang="en-US" sz="2400" baseline="1543" dirty="0" smtClean="0">
                <a:latin typeface="Arial"/>
                <a:cs typeface="Arial"/>
              </a:rPr>
              <a:t>covers the entire external surface of the body (1.2 - 2.3 m2).</a:t>
            </a:r>
          </a:p>
          <a:p>
            <a:pPr marL="368300" marR="128905" indent="-342900">
              <a:lnSpc>
                <a:spcPct val="13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177800" algn="l"/>
              </a:tabLst>
            </a:pPr>
            <a:r>
              <a:rPr lang="en-US" sz="2400" baseline="1543" dirty="0" smtClean="0">
                <a:latin typeface="Arial"/>
                <a:cs typeface="Arial"/>
              </a:rPr>
              <a:t>It represents a barrier that prevents the penetration of microorganisms from the environment.</a:t>
            </a:r>
          </a:p>
          <a:p>
            <a:pPr marL="368300" marR="128905" indent="-342900">
              <a:lnSpc>
                <a:spcPct val="13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177800" algn="l"/>
              </a:tabLst>
            </a:pPr>
            <a:r>
              <a:rPr lang="en-US" sz="2400" baseline="1543" dirty="0" smtClean="0">
                <a:latin typeface="Arial"/>
                <a:cs typeface="Arial"/>
              </a:rPr>
              <a:t>Protects the body from the effects of </a:t>
            </a:r>
            <a:r>
              <a:rPr lang="sr-Latn-RS" sz="2400" baseline="1543" dirty="0" smtClean="0">
                <a:latin typeface="Arial"/>
                <a:cs typeface="Arial"/>
              </a:rPr>
              <a:t>other </a:t>
            </a:r>
            <a:r>
              <a:rPr lang="en-US" sz="2400" baseline="1543" dirty="0" smtClean="0">
                <a:latin typeface="Arial"/>
                <a:cs typeface="Arial"/>
              </a:rPr>
              <a:t>harmful agents from</a:t>
            </a:r>
            <a:r>
              <a:rPr lang="sr-Latn-RS" sz="2400" baseline="1543" dirty="0" smtClean="0">
                <a:latin typeface="Arial"/>
                <a:cs typeface="Arial"/>
              </a:rPr>
              <a:t> </a:t>
            </a:r>
            <a:r>
              <a:rPr lang="en-US" sz="2400" baseline="1543" dirty="0" smtClean="0">
                <a:latin typeface="Arial"/>
                <a:cs typeface="Arial"/>
              </a:rPr>
              <a:t>external environment.</a:t>
            </a:r>
          </a:p>
          <a:p>
            <a:pPr marL="368300" marR="128905" indent="-342900">
              <a:lnSpc>
                <a:spcPct val="13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177800" algn="l"/>
              </a:tabLst>
            </a:pPr>
            <a:r>
              <a:rPr lang="en-US" sz="2400" baseline="1543" dirty="0" smtClean="0">
                <a:latin typeface="Arial"/>
                <a:cs typeface="Arial"/>
              </a:rPr>
              <a:t>Prevents the </a:t>
            </a:r>
            <a:r>
              <a:rPr lang="sr-Latn-RS" sz="2400" baseline="1543" dirty="0" smtClean="0">
                <a:latin typeface="Arial"/>
                <a:cs typeface="Arial"/>
              </a:rPr>
              <a:t>loss of bodily fluids</a:t>
            </a:r>
            <a:r>
              <a:rPr lang="en-US" sz="2400" baseline="1543" dirty="0" smtClean="0">
                <a:latin typeface="Arial"/>
                <a:cs typeface="Arial"/>
              </a:rPr>
              <a:t>.</a:t>
            </a:r>
          </a:p>
          <a:p>
            <a:pPr marL="368300" marR="128905" indent="-342900">
              <a:lnSpc>
                <a:spcPct val="13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177800" algn="l"/>
              </a:tabLst>
            </a:pPr>
            <a:r>
              <a:rPr lang="en-US" sz="2400" baseline="1543" dirty="0" smtClean="0">
                <a:latin typeface="Arial"/>
                <a:cs typeface="Arial"/>
              </a:rPr>
              <a:t>It participates in the synthesis of vitamin D.</a:t>
            </a:r>
          </a:p>
          <a:p>
            <a:pPr marL="368300" marR="128905" indent="-342900">
              <a:lnSpc>
                <a:spcPct val="13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177800" algn="l"/>
              </a:tabLst>
            </a:pPr>
            <a:r>
              <a:rPr lang="en-US" sz="2400" baseline="1543" dirty="0" smtClean="0">
                <a:latin typeface="Arial"/>
                <a:cs typeface="Arial"/>
              </a:rPr>
              <a:t>It participates in the regulation of body temperature.</a:t>
            </a:r>
          </a:p>
          <a:p>
            <a:pPr marL="368300" marR="128905" indent="-342900">
              <a:lnSpc>
                <a:spcPct val="13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177800" algn="l"/>
              </a:tabLst>
            </a:pPr>
            <a:r>
              <a:rPr lang="en-US" sz="2400" baseline="1543" dirty="0" smtClean="0">
                <a:latin typeface="Arial"/>
                <a:cs typeface="Arial"/>
              </a:rPr>
              <a:t>It participates in immunological, metabolic, secretory and respiratory processes.</a:t>
            </a:r>
          </a:p>
          <a:p>
            <a:pPr marL="368300" marR="128905" indent="-342900"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177800" algn="l"/>
              </a:tabLst>
            </a:pPr>
            <a:r>
              <a:rPr lang="en-US" sz="2400" baseline="1543" dirty="0" smtClean="0">
                <a:latin typeface="Arial"/>
                <a:cs typeface="Arial"/>
              </a:rPr>
              <a:t>It receives information about the environment that surrounds us.</a:t>
            </a:r>
            <a:endParaRPr sz="1600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24500" y="1125536"/>
            <a:ext cx="3619500" cy="4745393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3390" y="1604264"/>
            <a:ext cx="7705090" cy="34178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57175">
              <a:lnSpc>
                <a:spcPct val="110000"/>
              </a:lnSpc>
              <a:spcBef>
                <a:spcPts val="100"/>
              </a:spcBef>
              <a:tabLst>
                <a:tab pos="355600" algn="l"/>
              </a:tabLst>
            </a:pPr>
            <a:r>
              <a:rPr lang="en-US" sz="1800" dirty="0" smtClean="0">
                <a:latin typeface="Arial"/>
                <a:cs typeface="Arial"/>
              </a:rPr>
              <a:t>It consists of </a:t>
            </a:r>
            <a:r>
              <a:rPr lang="sr-Latn-RS">
                <a:latin typeface="Arial"/>
                <a:cs typeface="Arial"/>
              </a:rPr>
              <a:t>3</a:t>
            </a:r>
            <a:r>
              <a:rPr lang="en-US" sz="1800" smtClean="0">
                <a:latin typeface="Arial"/>
                <a:cs typeface="Arial"/>
              </a:rPr>
              <a:t> </a:t>
            </a:r>
            <a:r>
              <a:rPr lang="en-US" sz="1800" dirty="0" smtClean="0">
                <a:latin typeface="Arial"/>
                <a:cs typeface="Arial"/>
              </a:rPr>
              <a:t>layers of specific histological structure, function and different embryonic origin:</a:t>
            </a:r>
          </a:p>
          <a:p>
            <a:pPr marL="355600" marR="257175" indent="-342900">
              <a:lnSpc>
                <a:spcPct val="11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endParaRPr lang="en-US" sz="1800" dirty="0" smtClean="0">
              <a:latin typeface="Arial"/>
              <a:cs typeface="Arial"/>
            </a:endParaRPr>
          </a:p>
          <a:p>
            <a:pPr marL="355600" marR="257175" indent="-342900">
              <a:lnSpc>
                <a:spcPct val="11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epidermis</a:t>
            </a:r>
            <a:r>
              <a:rPr lang="en-US" sz="1800" dirty="0" smtClean="0">
                <a:latin typeface="Arial"/>
                <a:cs typeface="Arial"/>
              </a:rPr>
              <a:t> (ectodermal origin)</a:t>
            </a:r>
          </a:p>
          <a:p>
            <a:pPr marL="355600" marR="257175" indent="-342900">
              <a:lnSpc>
                <a:spcPct val="11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dermis</a:t>
            </a:r>
            <a:r>
              <a:rPr lang="en-US" sz="1800" dirty="0" smtClean="0">
                <a:latin typeface="Arial"/>
                <a:cs typeface="Arial"/>
              </a:rPr>
              <a:t> (mesodermal origin)</a:t>
            </a:r>
          </a:p>
          <a:p>
            <a:pPr marL="355600" marR="257175" indent="-342900">
              <a:lnSpc>
                <a:spcPct val="11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hypodermis</a:t>
            </a:r>
            <a:r>
              <a:rPr lang="en-US" sz="1800" dirty="0" smtClean="0">
                <a:latin typeface="Arial"/>
                <a:cs typeface="Arial"/>
              </a:rPr>
              <a:t> (mesodermal origin).</a:t>
            </a:r>
          </a:p>
          <a:p>
            <a:pPr marL="355600" marR="257175" indent="-342900">
              <a:lnSpc>
                <a:spcPct val="11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endParaRPr lang="en-US" sz="1800" dirty="0" smtClean="0">
              <a:latin typeface="Arial"/>
              <a:cs typeface="Arial"/>
            </a:endParaRPr>
          </a:p>
          <a:p>
            <a:pPr marL="12700" marR="257175">
              <a:lnSpc>
                <a:spcPct val="110000"/>
              </a:lnSpc>
              <a:spcBef>
                <a:spcPts val="100"/>
              </a:spcBef>
              <a:tabLst>
                <a:tab pos="355600" algn="l"/>
              </a:tabLst>
            </a:pPr>
            <a:r>
              <a:rPr lang="en-US" sz="1800" dirty="0" smtClean="0">
                <a:latin typeface="Arial"/>
                <a:cs typeface="Arial"/>
              </a:rPr>
              <a:t>The structure of the skin, its thickness, degree of keratinization, pigmentation, presence of hair, sebaceous and sweat glands, vascularization and innervation show varieties conditioned by body region, age, gender</a:t>
            </a:r>
            <a:r>
              <a:rPr lang="sr-Latn-RS" sz="1800" dirty="0" smtClean="0">
                <a:latin typeface="Arial"/>
                <a:cs typeface="Arial"/>
              </a:rPr>
              <a:t> as well as other factors.</a:t>
            </a:r>
            <a:endParaRPr sz="1800" dirty="0"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905695"/>
          </a:xfrm>
          <a:prstGeom prst="rect">
            <a:avLst/>
          </a:prstGeom>
        </p:spPr>
        <p:txBody>
          <a:bodyPr vert="horz" wrap="square" lIns="0" tIns="348296" rIns="0" bIns="0" rtlCol="0">
            <a:spAutoFit/>
          </a:bodyPr>
          <a:lstStyle/>
          <a:p>
            <a:pPr marL="2788920">
              <a:lnSpc>
                <a:spcPct val="100000"/>
              </a:lnSpc>
              <a:spcBef>
                <a:spcPts val="100"/>
              </a:spcBef>
            </a:pPr>
            <a:r>
              <a:rPr lang="sr-Latn-RS" spc="-10" dirty="0" smtClean="0"/>
              <a:t>Epidermis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685800" y="2667000"/>
            <a:ext cx="5073650" cy="32090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94130" algn="ctr">
              <a:lnSpc>
                <a:spcPct val="135000"/>
              </a:lnSpc>
              <a:spcBef>
                <a:spcPts val="100"/>
              </a:spcBef>
              <a:tabLst>
                <a:tab pos="165100" algn="l"/>
              </a:tabLst>
            </a:pPr>
            <a:r>
              <a:rPr lang="sr-Latn-RS" sz="3600" b="1" dirty="0" smtClean="0">
                <a:latin typeface="Arial"/>
                <a:cs typeface="Arial"/>
              </a:rPr>
              <a:t>Already spoken about!!</a:t>
            </a:r>
          </a:p>
          <a:p>
            <a:pPr marL="12700" marR="1294130">
              <a:lnSpc>
                <a:spcPct val="135000"/>
              </a:lnSpc>
              <a:spcBef>
                <a:spcPts val="100"/>
              </a:spcBef>
              <a:tabLst>
                <a:tab pos="165100" algn="l"/>
              </a:tabLst>
            </a:pPr>
            <a:endParaRPr lang="sr-Latn-RS" sz="3600" b="1" dirty="0" smtClean="0">
              <a:latin typeface="Arial"/>
              <a:cs typeface="Arial"/>
            </a:endParaRPr>
          </a:p>
          <a:p>
            <a:pPr marL="12700" marR="1294130">
              <a:lnSpc>
                <a:spcPct val="135000"/>
              </a:lnSpc>
              <a:spcBef>
                <a:spcPts val="100"/>
              </a:spcBef>
              <a:tabLst>
                <a:tab pos="165100" algn="l"/>
              </a:tabLst>
            </a:pPr>
            <a:r>
              <a:rPr lang="sr-Latn-RS" sz="1200" b="1" i="1" dirty="0" smtClean="0">
                <a:latin typeface="Arial"/>
                <a:cs typeface="Arial"/>
              </a:rPr>
              <a:t>See </a:t>
            </a:r>
            <a:r>
              <a:rPr lang="sr-Latn-RS" sz="1200" b="1" i="1" u="sng" dirty="0" smtClean="0">
                <a:solidFill>
                  <a:srgbClr val="FF0000"/>
                </a:solidFill>
                <a:latin typeface="Arial"/>
                <a:cs typeface="Arial"/>
              </a:rPr>
              <a:t>Keratinized Stratified Squamous Epithelium</a:t>
            </a:r>
          </a:p>
          <a:p>
            <a:pPr marL="12700" marR="1294130">
              <a:lnSpc>
                <a:spcPct val="135000"/>
              </a:lnSpc>
              <a:spcBef>
                <a:spcPts val="100"/>
              </a:spcBef>
              <a:tabLst>
                <a:tab pos="165100" algn="l"/>
              </a:tabLst>
            </a:pPr>
            <a:r>
              <a:rPr lang="sr-Latn-RS" sz="3200" b="1" dirty="0" smtClean="0">
                <a:latin typeface="Arial"/>
                <a:cs typeface="Arial"/>
              </a:rPr>
              <a:t> </a:t>
            </a:r>
            <a:endParaRPr sz="3200" b="1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27600" y="1401762"/>
            <a:ext cx="4073525" cy="4681537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65500" y="167843"/>
            <a:ext cx="16433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spc="-10" dirty="0" smtClean="0"/>
              <a:t>Dermis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153035" y="1714125"/>
            <a:ext cx="5130165" cy="4190250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482600" indent="-457200">
              <a:lnSpc>
                <a:spcPct val="100000"/>
              </a:lnSpc>
              <a:spcBef>
                <a:spcPts val="335"/>
              </a:spcBef>
              <a:buFont typeface="Wingdings" panose="05000000000000000000" pitchFamily="2" charset="2"/>
              <a:buChar char="v"/>
              <a:tabLst>
                <a:tab pos="177800" algn="l"/>
              </a:tabLst>
            </a:pPr>
            <a:r>
              <a:rPr lang="en-US" sz="2700" baseline="1543" dirty="0" smtClean="0">
                <a:latin typeface="Arial"/>
                <a:cs typeface="Arial"/>
              </a:rPr>
              <a:t>It consists of densely compacted connective tissue.</a:t>
            </a:r>
          </a:p>
          <a:p>
            <a:pPr marL="482600" indent="-457200">
              <a:lnSpc>
                <a:spcPct val="100000"/>
              </a:lnSpc>
              <a:spcBef>
                <a:spcPts val="335"/>
              </a:spcBef>
              <a:buFont typeface="Wingdings" panose="05000000000000000000" pitchFamily="2" charset="2"/>
              <a:buChar char="v"/>
              <a:tabLst>
                <a:tab pos="177800" algn="l"/>
              </a:tabLst>
            </a:pPr>
            <a:r>
              <a:rPr lang="en-US" sz="2700" baseline="1543" dirty="0" smtClean="0">
                <a:latin typeface="Arial"/>
                <a:cs typeface="Arial"/>
              </a:rPr>
              <a:t>Located between the epidermis and the </a:t>
            </a:r>
            <a:r>
              <a:rPr lang="sr-Latn-RS" sz="2700" baseline="1543" dirty="0" smtClean="0">
                <a:latin typeface="Arial"/>
                <a:cs typeface="Arial"/>
              </a:rPr>
              <a:t>subcutaneous fat tissue called </a:t>
            </a:r>
            <a:r>
              <a:rPr lang="en-US" sz="2700" baseline="1543" dirty="0" smtClean="0">
                <a:latin typeface="Arial"/>
                <a:cs typeface="Arial"/>
              </a:rPr>
              <a:t>hypodermis.</a:t>
            </a:r>
          </a:p>
          <a:p>
            <a:pPr marL="482600" indent="-457200">
              <a:lnSpc>
                <a:spcPct val="100000"/>
              </a:lnSpc>
              <a:spcBef>
                <a:spcPts val="335"/>
              </a:spcBef>
              <a:buFont typeface="Wingdings" panose="05000000000000000000" pitchFamily="2" charset="2"/>
              <a:buChar char="v"/>
              <a:tabLst>
                <a:tab pos="177800" algn="l"/>
              </a:tabLst>
            </a:pPr>
            <a:r>
              <a:rPr lang="en-US" sz="2700" baseline="1543" dirty="0" smtClean="0">
                <a:latin typeface="Arial"/>
                <a:cs typeface="Arial"/>
              </a:rPr>
              <a:t>In the dermis there are hairs</a:t>
            </a:r>
            <a:r>
              <a:rPr lang="sr-Latn-RS" sz="2700" baseline="1543" dirty="0" smtClean="0">
                <a:latin typeface="Arial"/>
                <a:cs typeface="Arial"/>
              </a:rPr>
              <a:t> roots</a:t>
            </a:r>
            <a:r>
              <a:rPr lang="en-US" sz="2700" baseline="1543" dirty="0" smtClean="0">
                <a:latin typeface="Arial"/>
                <a:cs typeface="Arial"/>
              </a:rPr>
              <a:t>, sweat and sebaceous glands. </a:t>
            </a:r>
            <a:endParaRPr lang="sr-Latn-RS" sz="2700" baseline="1543" dirty="0" smtClean="0">
              <a:latin typeface="Arial"/>
              <a:cs typeface="Arial"/>
            </a:endParaRPr>
          </a:p>
          <a:p>
            <a:pPr marL="482600" indent="-457200">
              <a:lnSpc>
                <a:spcPct val="100000"/>
              </a:lnSpc>
              <a:spcBef>
                <a:spcPts val="335"/>
              </a:spcBef>
              <a:buFont typeface="Wingdings" panose="05000000000000000000" pitchFamily="2" charset="2"/>
              <a:buChar char="v"/>
              <a:tabLst>
                <a:tab pos="177800" algn="l"/>
              </a:tabLst>
            </a:pPr>
            <a:r>
              <a:rPr lang="en-US" sz="2700" baseline="1543" dirty="0" smtClean="0">
                <a:latin typeface="Arial"/>
                <a:cs typeface="Arial"/>
              </a:rPr>
              <a:t>The cell population of the dermis consists of fibroblasts, macrophages, mast cells and other cells of connective tissue, as well as smooth</a:t>
            </a:r>
            <a:r>
              <a:rPr lang="sr-Latn-RS" sz="2700" baseline="1543" dirty="0" smtClean="0">
                <a:latin typeface="Arial"/>
                <a:cs typeface="Arial"/>
              </a:rPr>
              <a:t> </a:t>
            </a:r>
            <a:r>
              <a:rPr lang="en-US" sz="2700" baseline="1543" dirty="0" smtClean="0">
                <a:latin typeface="Arial"/>
                <a:cs typeface="Arial"/>
              </a:rPr>
              <a:t>myocytes around the hair follicle.</a:t>
            </a:r>
            <a:endParaRPr lang="sr-Latn-RS" sz="2700" baseline="1543" dirty="0" smtClean="0">
              <a:latin typeface="Arial"/>
              <a:cs typeface="Arial"/>
            </a:endParaRPr>
          </a:p>
          <a:p>
            <a:pPr marL="482600" indent="-457200">
              <a:lnSpc>
                <a:spcPct val="100000"/>
              </a:lnSpc>
              <a:spcBef>
                <a:spcPts val="335"/>
              </a:spcBef>
              <a:buFont typeface="Wingdings" panose="05000000000000000000" pitchFamily="2" charset="2"/>
              <a:buChar char="v"/>
              <a:tabLst>
                <a:tab pos="177800" algn="l"/>
              </a:tabLst>
            </a:pPr>
            <a:endParaRPr lang="en-US" sz="2700" baseline="1543" dirty="0" smtClean="0">
              <a:latin typeface="Arial"/>
              <a:cs typeface="Arial"/>
            </a:endParaRPr>
          </a:p>
          <a:p>
            <a:pPr marL="25400">
              <a:lnSpc>
                <a:spcPct val="100000"/>
              </a:lnSpc>
              <a:spcBef>
                <a:spcPts val="335"/>
              </a:spcBef>
              <a:tabLst>
                <a:tab pos="177800" algn="l"/>
              </a:tabLst>
            </a:pPr>
            <a:r>
              <a:rPr lang="en-US" sz="2700" baseline="1543" dirty="0" smtClean="0">
                <a:latin typeface="Arial"/>
                <a:cs typeface="Arial"/>
              </a:rPr>
              <a:t>The dermis consists of two sublayers:</a:t>
            </a:r>
          </a:p>
          <a:p>
            <a:pPr marL="482600" indent="-457200">
              <a:lnSpc>
                <a:spcPct val="100000"/>
              </a:lnSpc>
              <a:spcBef>
                <a:spcPts val="335"/>
              </a:spcBef>
              <a:buFont typeface="Wingdings" panose="05000000000000000000" pitchFamily="2" charset="2"/>
              <a:buChar char="v"/>
              <a:tabLst>
                <a:tab pos="177800" algn="l"/>
              </a:tabLst>
            </a:pPr>
            <a:r>
              <a:rPr lang="en-US" sz="2700" baseline="1543" dirty="0" smtClean="0">
                <a:latin typeface="Arial"/>
                <a:cs typeface="Arial"/>
              </a:rPr>
              <a:t>thinner, superficial, papillary layer </a:t>
            </a:r>
          </a:p>
          <a:p>
            <a:pPr marL="482600" indent="-457200">
              <a:lnSpc>
                <a:spcPct val="100000"/>
              </a:lnSpc>
              <a:spcBef>
                <a:spcPts val="335"/>
              </a:spcBef>
              <a:buFont typeface="Wingdings" panose="05000000000000000000" pitchFamily="2" charset="2"/>
              <a:buChar char="v"/>
              <a:tabLst>
                <a:tab pos="177800" algn="l"/>
              </a:tabLst>
            </a:pPr>
            <a:r>
              <a:rPr lang="en-US" sz="2700" baseline="1543" dirty="0" smtClean="0">
                <a:latin typeface="Arial"/>
                <a:cs typeface="Arial"/>
              </a:rPr>
              <a:t>thicker inner, reticular layer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1109" r="11596"/>
          <a:stretch/>
        </p:blipFill>
        <p:spPr>
          <a:xfrm>
            <a:off x="5256129" y="3082458"/>
            <a:ext cx="3887871" cy="2821917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745408"/>
          </a:xfrm>
          <a:prstGeom prst="rect">
            <a:avLst/>
          </a:prstGeom>
        </p:spPr>
        <p:txBody>
          <a:bodyPr vert="horz" wrap="square" lIns="0" tIns="189559" rIns="0" bIns="0" rtlCol="0">
            <a:spAutoFit/>
          </a:bodyPr>
          <a:lstStyle/>
          <a:p>
            <a:pPr marL="1315085" algn="ctr">
              <a:lnSpc>
                <a:spcPct val="100000"/>
              </a:lnSpc>
              <a:spcBef>
                <a:spcPts val="100"/>
              </a:spcBef>
            </a:pPr>
            <a:r>
              <a:rPr lang="sr-Latn-RS" dirty="0" smtClean="0"/>
              <a:t>Papilary layer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457200" y="1303890"/>
            <a:ext cx="8394751" cy="9397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9905" indent="-342900">
              <a:lnSpc>
                <a:spcPct val="11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dirty="0" smtClean="0">
                <a:latin typeface="Arial"/>
                <a:cs typeface="Arial"/>
              </a:rPr>
              <a:t>Composed of </a:t>
            </a:r>
            <a:r>
              <a:rPr lang="sr-Latn-RS" sz="1800" dirty="0" smtClean="0">
                <a:latin typeface="Arial"/>
                <a:cs typeface="Arial"/>
              </a:rPr>
              <a:t>well vascularized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loose connective tissue.</a:t>
            </a:r>
          </a:p>
          <a:p>
            <a:pPr marL="355600" marR="509905" indent="-342900">
              <a:lnSpc>
                <a:spcPct val="11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dirty="0" smtClean="0">
                <a:latin typeface="Arial"/>
                <a:cs typeface="Arial"/>
              </a:rPr>
              <a:t>The basement membrane is undulating due to the presence of numerous dermal </a:t>
            </a:r>
            <a:r>
              <a:rPr lang="sr-Latn-RS" sz="1800" dirty="0" smtClean="0">
                <a:latin typeface="Arial"/>
                <a:cs typeface="Arial"/>
              </a:rPr>
              <a:t>ridges</a:t>
            </a:r>
            <a:r>
              <a:rPr lang="en-US" sz="1800" dirty="0" smtClean="0">
                <a:latin typeface="Arial"/>
                <a:cs typeface="Arial"/>
              </a:rPr>
              <a:t> that extend into the epidermis.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11860"/>
          <a:stretch/>
        </p:blipFill>
        <p:spPr>
          <a:xfrm>
            <a:off x="1452561" y="2590800"/>
            <a:ext cx="6238875" cy="3510477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745408"/>
          </a:xfrm>
          <a:prstGeom prst="rect">
            <a:avLst/>
          </a:prstGeom>
        </p:spPr>
        <p:txBody>
          <a:bodyPr vert="horz" wrap="square" lIns="0" tIns="189559" rIns="0" bIns="0" rtlCol="0">
            <a:spAutoFit/>
          </a:bodyPr>
          <a:lstStyle/>
          <a:p>
            <a:pPr marL="1151890" algn="ctr">
              <a:lnSpc>
                <a:spcPct val="100000"/>
              </a:lnSpc>
              <a:spcBef>
                <a:spcPts val="100"/>
              </a:spcBef>
            </a:pPr>
            <a:r>
              <a:rPr lang="sr-Latn-RS" spc="-20" dirty="0" smtClean="0"/>
              <a:t>Reticular layer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304800" y="2590800"/>
            <a:ext cx="3907154" cy="17004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lang="en-US" sz="1800" dirty="0" smtClean="0">
                <a:latin typeface="Arial"/>
                <a:cs typeface="Arial"/>
              </a:rPr>
              <a:t>Thick collagen fibers </a:t>
            </a:r>
            <a:r>
              <a:rPr lang="sr-Latn-RS" sz="1800" dirty="0" smtClean="0">
                <a:latin typeface="Arial"/>
                <a:cs typeface="Arial"/>
              </a:rPr>
              <a:t>with irregular </a:t>
            </a:r>
            <a:r>
              <a:rPr lang="en-US" sz="1800" dirty="0" smtClean="0">
                <a:latin typeface="Arial"/>
                <a:cs typeface="Arial"/>
              </a:rPr>
              <a:t>arrange</a:t>
            </a:r>
            <a:r>
              <a:rPr lang="sr-Latn-RS" sz="1800" dirty="0" smtClean="0">
                <a:latin typeface="Arial"/>
                <a:cs typeface="Arial"/>
              </a:rPr>
              <a:t>ment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lang="en-US" sz="1800" dirty="0" smtClean="0">
                <a:latin typeface="Arial"/>
                <a:cs typeface="Arial"/>
              </a:rPr>
              <a:t> Elastic fibers interwoven between collagen fibers.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lang="sr-Latn-RS" sz="1800" dirty="0" smtClean="0">
                <a:latin typeface="Arial"/>
                <a:cs typeface="Arial"/>
              </a:rPr>
              <a:t>Ground</a:t>
            </a:r>
            <a:r>
              <a:rPr lang="en-US" sz="1800" dirty="0" smtClean="0">
                <a:latin typeface="Arial"/>
                <a:cs typeface="Arial"/>
              </a:rPr>
              <a:t> substances that provide skin turgor.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1809" y="1418208"/>
            <a:ext cx="4262418" cy="5329233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745408"/>
          </a:xfrm>
          <a:prstGeom prst="rect">
            <a:avLst/>
          </a:prstGeom>
        </p:spPr>
        <p:txBody>
          <a:bodyPr vert="horz" wrap="square" lIns="0" tIns="189559" rIns="0" bIns="0" rtlCol="0">
            <a:spAutoFit/>
          </a:bodyPr>
          <a:lstStyle/>
          <a:p>
            <a:pPr marL="2656205">
              <a:lnSpc>
                <a:spcPct val="100000"/>
              </a:lnSpc>
              <a:spcBef>
                <a:spcPts val="100"/>
              </a:spcBef>
            </a:pPr>
            <a:r>
              <a:rPr lang="sr-Latn-RS" spc="-10" dirty="0" smtClean="0"/>
              <a:t>Hypodermis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304800" y="1828800"/>
            <a:ext cx="4006215" cy="3811300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960"/>
              </a:spcBef>
              <a:buChar char="•"/>
              <a:tabLst>
                <a:tab pos="354965" algn="l"/>
              </a:tabLst>
            </a:pPr>
            <a:r>
              <a:rPr lang="en-US" sz="1800" dirty="0" smtClean="0">
                <a:latin typeface="Arial"/>
                <a:cs typeface="Arial"/>
              </a:rPr>
              <a:t>The deepest layer of the skin.</a:t>
            </a:r>
          </a:p>
          <a:p>
            <a:pPr marL="354965" indent="-342265">
              <a:lnSpc>
                <a:spcPct val="100000"/>
              </a:lnSpc>
              <a:spcBef>
                <a:spcPts val="960"/>
              </a:spcBef>
              <a:buChar char="•"/>
              <a:tabLst>
                <a:tab pos="354965" algn="l"/>
              </a:tabLst>
            </a:pPr>
            <a:r>
              <a:rPr lang="en-US" sz="1800" dirty="0" smtClean="0">
                <a:latin typeface="Arial"/>
                <a:cs typeface="Arial"/>
              </a:rPr>
              <a:t>Variable thickness in different parts of the body.</a:t>
            </a:r>
          </a:p>
          <a:p>
            <a:pPr marL="354965" indent="-342265">
              <a:lnSpc>
                <a:spcPct val="100000"/>
              </a:lnSpc>
              <a:spcBef>
                <a:spcPts val="960"/>
              </a:spcBef>
              <a:buChar char="•"/>
              <a:tabLst>
                <a:tab pos="354965" algn="l"/>
              </a:tabLst>
            </a:pPr>
            <a:r>
              <a:rPr lang="en-US" sz="1800" dirty="0" smtClean="0">
                <a:latin typeface="Arial"/>
                <a:cs typeface="Arial"/>
              </a:rPr>
              <a:t>It consists of fat cells grouped into lobules </a:t>
            </a:r>
            <a:endParaRPr lang="sr-Latn-RS" sz="1800" dirty="0" smtClean="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960"/>
              </a:spcBef>
              <a:buChar char="•"/>
              <a:tabLst>
                <a:tab pos="354965" algn="l"/>
              </a:tabLst>
            </a:pPr>
            <a:r>
              <a:rPr lang="en-US" sz="1800" dirty="0" smtClean="0">
                <a:latin typeface="Arial"/>
                <a:cs typeface="Arial"/>
              </a:rPr>
              <a:t>It may also contain deeper hair follicles and sebaceous glands.</a:t>
            </a:r>
          </a:p>
          <a:p>
            <a:pPr marL="354965" indent="-342265">
              <a:lnSpc>
                <a:spcPct val="100000"/>
              </a:lnSpc>
              <a:spcBef>
                <a:spcPts val="960"/>
              </a:spcBef>
              <a:buChar char="•"/>
              <a:tabLst>
                <a:tab pos="354965" algn="l"/>
              </a:tabLst>
            </a:pPr>
            <a:r>
              <a:rPr lang="en-US" sz="1800" dirty="0" smtClean="0">
                <a:latin typeface="Arial"/>
                <a:cs typeface="Arial"/>
              </a:rPr>
              <a:t>Heat insulator and energy material depot.</a:t>
            </a:r>
          </a:p>
          <a:p>
            <a:pPr marL="354965" indent="-342265">
              <a:lnSpc>
                <a:spcPct val="100000"/>
              </a:lnSpc>
              <a:spcBef>
                <a:spcPts val="960"/>
              </a:spcBef>
              <a:buChar char="•"/>
              <a:tabLst>
                <a:tab pos="354965" algn="l"/>
              </a:tabLst>
            </a:pPr>
            <a:r>
              <a:rPr lang="en-US" sz="1800" dirty="0" smtClean="0">
                <a:latin typeface="Arial"/>
                <a:cs typeface="Arial"/>
              </a:rPr>
              <a:t>It connects the skin to the muscles and bones and enables its mobility.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8821" y="1346819"/>
            <a:ext cx="4306837" cy="5381624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905708"/>
          </a:xfrm>
          <a:prstGeom prst="rect">
            <a:avLst/>
          </a:prstGeom>
        </p:spPr>
        <p:txBody>
          <a:bodyPr vert="horz" wrap="square" lIns="0" tIns="348309" rIns="0" bIns="0" rtlCol="0">
            <a:spAutoFit/>
          </a:bodyPr>
          <a:lstStyle/>
          <a:p>
            <a:pPr marL="2169795">
              <a:lnSpc>
                <a:spcPct val="100000"/>
              </a:lnSpc>
              <a:spcBef>
                <a:spcPts val="100"/>
              </a:spcBef>
            </a:pPr>
            <a:r>
              <a:rPr lang="sr-Latn-RS" dirty="0" smtClean="0"/>
              <a:t>Skin innervation</a:t>
            </a:r>
            <a:endParaRPr spc="-20" dirty="0"/>
          </a:p>
        </p:txBody>
      </p:sp>
      <p:sp>
        <p:nvSpPr>
          <p:cNvPr id="3" name="object 3"/>
          <p:cNvSpPr txBox="1"/>
          <p:nvPr/>
        </p:nvSpPr>
        <p:spPr>
          <a:xfrm>
            <a:off x="228600" y="2763844"/>
            <a:ext cx="4076065" cy="2017860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315"/>
              </a:spcBef>
              <a:buChar char="•"/>
              <a:tabLst>
                <a:tab pos="355600" algn="l"/>
              </a:tabLst>
            </a:pPr>
            <a:r>
              <a:rPr lang="sr-Latn-RS" sz="1800" dirty="0" smtClean="0">
                <a:latin typeface="Arial"/>
                <a:cs typeface="Arial"/>
              </a:rPr>
              <a:t>Mostly s</a:t>
            </a:r>
            <a:r>
              <a:rPr lang="en-US" sz="1800" dirty="0" err="1" smtClean="0">
                <a:latin typeface="Arial"/>
                <a:cs typeface="Arial"/>
              </a:rPr>
              <a:t>ensitive</a:t>
            </a:r>
            <a:r>
              <a:rPr lang="en-US" sz="1800" dirty="0" smtClean="0">
                <a:latin typeface="Arial"/>
                <a:cs typeface="Arial"/>
              </a:rPr>
              <a:t> </a:t>
            </a:r>
            <a:r>
              <a:rPr lang="sr-Latn-RS" sz="1800" dirty="0" smtClean="0">
                <a:latin typeface="Arial"/>
                <a:cs typeface="Arial"/>
              </a:rPr>
              <a:t>innervation </a:t>
            </a:r>
            <a:r>
              <a:rPr lang="en-US" sz="1800" dirty="0" smtClean="0">
                <a:latin typeface="Arial"/>
                <a:cs typeface="Arial"/>
              </a:rPr>
              <a:t>and receptors for pain, temperature, touch and pressure</a:t>
            </a:r>
            <a:r>
              <a:rPr lang="sr-Latn-RS" sz="1800" dirty="0" smtClean="0">
                <a:latin typeface="Arial"/>
                <a:cs typeface="Arial"/>
              </a:rPr>
              <a:t>.</a:t>
            </a:r>
          </a:p>
          <a:p>
            <a:pPr marL="298450" indent="-285750">
              <a:lnSpc>
                <a:spcPct val="100000"/>
              </a:lnSpc>
              <a:spcBef>
                <a:spcPts val="315"/>
              </a:spcBef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sr-Latn-RS" sz="1800" dirty="0" smtClean="0">
                <a:latin typeface="Arial"/>
                <a:cs typeface="Arial"/>
              </a:rPr>
              <a:t>Receptors </a:t>
            </a:r>
            <a:r>
              <a:rPr lang="en-US" sz="1800" dirty="0" smtClean="0">
                <a:latin typeface="Arial"/>
                <a:cs typeface="Arial"/>
              </a:rPr>
              <a:t>found in the skin as free or encapsulated nerve endings such as </a:t>
            </a:r>
            <a:r>
              <a:rPr lang="en-US" sz="1800" dirty="0" err="1" smtClean="0">
                <a:latin typeface="Arial"/>
                <a:cs typeface="Arial"/>
              </a:rPr>
              <a:t>Vater-Pacini</a:t>
            </a:r>
            <a:r>
              <a:rPr lang="en-US" sz="1800" dirty="0" smtClean="0">
                <a:latin typeface="Arial"/>
                <a:cs typeface="Arial"/>
              </a:rPr>
              <a:t> and Wagner-Meissner corpuscles</a:t>
            </a:r>
            <a:r>
              <a:rPr lang="sr-Latn-RS" sz="1800" dirty="0" smtClean="0">
                <a:latin typeface="Arial"/>
                <a:cs typeface="Arial"/>
              </a:rPr>
              <a:t> and others.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45295" y="1786796"/>
            <a:ext cx="4494133" cy="4525954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6280">
              <a:lnSpc>
                <a:spcPct val="100000"/>
              </a:lnSpc>
              <a:spcBef>
                <a:spcPts val="100"/>
              </a:spcBef>
            </a:pPr>
            <a:r>
              <a:rPr lang="sr-Latn-RS" dirty="0" smtClean="0"/>
              <a:t>Skin appendages</a:t>
            </a:r>
            <a:endParaRPr spc="-20" dirty="0"/>
          </a:p>
        </p:txBody>
      </p:sp>
      <p:sp>
        <p:nvSpPr>
          <p:cNvPr id="3" name="object 3"/>
          <p:cNvSpPr txBox="1"/>
          <p:nvPr/>
        </p:nvSpPr>
        <p:spPr>
          <a:xfrm>
            <a:off x="228600" y="4253915"/>
            <a:ext cx="3162300" cy="212673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64769" indent="-342900">
              <a:lnSpc>
                <a:spcPct val="111100"/>
              </a:lnSpc>
              <a:spcBef>
                <a:spcPts val="100"/>
              </a:spcBef>
              <a:buFont typeface="Wingdings" panose="05000000000000000000" pitchFamily="2" charset="2"/>
              <a:buChar char="q"/>
            </a:pPr>
            <a:r>
              <a:rPr lang="en-US" sz="2000" spc="-10" dirty="0" smtClean="0">
                <a:latin typeface="Arial"/>
                <a:cs typeface="Arial"/>
              </a:rPr>
              <a:t>Hair</a:t>
            </a:r>
            <a:r>
              <a:rPr lang="sr-Latn-RS" sz="2000" spc="-10" dirty="0" smtClean="0">
                <a:latin typeface="Arial"/>
                <a:cs typeface="Arial"/>
              </a:rPr>
              <a:t> folicles</a:t>
            </a:r>
            <a:r>
              <a:rPr lang="en-US" sz="2000" spc="-10" dirty="0" smtClean="0">
                <a:latin typeface="Arial"/>
                <a:cs typeface="Arial"/>
              </a:rPr>
              <a:t>, </a:t>
            </a:r>
            <a:endParaRPr lang="sr-Latn-RS" sz="2000" spc="-10" dirty="0" smtClean="0">
              <a:latin typeface="Arial"/>
              <a:cs typeface="Arial"/>
            </a:endParaRPr>
          </a:p>
          <a:p>
            <a:pPr marL="355600" marR="64769" indent="-342900">
              <a:lnSpc>
                <a:spcPct val="111100"/>
              </a:lnSpc>
              <a:spcBef>
                <a:spcPts val="100"/>
              </a:spcBef>
              <a:buFont typeface="Wingdings" panose="05000000000000000000" pitchFamily="2" charset="2"/>
              <a:buChar char="q"/>
            </a:pPr>
            <a:r>
              <a:rPr lang="sr-Latn-RS" sz="2000" spc="-10" dirty="0">
                <a:latin typeface="Arial"/>
                <a:cs typeface="Arial"/>
              </a:rPr>
              <a:t>N</a:t>
            </a:r>
            <a:r>
              <a:rPr lang="en-US" sz="2000" spc="-10" dirty="0" smtClean="0">
                <a:latin typeface="Arial"/>
                <a:cs typeface="Arial"/>
              </a:rPr>
              <a:t>ails, </a:t>
            </a:r>
            <a:endParaRPr lang="sr-Latn-RS" sz="2000" spc="-10" dirty="0" smtClean="0">
              <a:latin typeface="Arial"/>
              <a:cs typeface="Arial"/>
            </a:endParaRPr>
          </a:p>
          <a:p>
            <a:pPr marL="355600" marR="64769" indent="-342900">
              <a:lnSpc>
                <a:spcPct val="111100"/>
              </a:lnSpc>
              <a:spcBef>
                <a:spcPts val="100"/>
              </a:spcBef>
              <a:buFont typeface="Wingdings" panose="05000000000000000000" pitchFamily="2" charset="2"/>
              <a:buChar char="q"/>
            </a:pPr>
            <a:r>
              <a:rPr lang="sr-Latn-RS" sz="2000" spc="-10" dirty="0">
                <a:latin typeface="Arial"/>
                <a:cs typeface="Arial"/>
              </a:rPr>
              <a:t>S</a:t>
            </a:r>
            <a:r>
              <a:rPr lang="en-US" sz="2000" spc="-10" dirty="0" err="1" smtClean="0">
                <a:latin typeface="Arial"/>
                <a:cs typeface="Arial"/>
              </a:rPr>
              <a:t>ebaceous</a:t>
            </a:r>
            <a:r>
              <a:rPr lang="en-US" sz="2000" spc="-10" dirty="0" smtClean="0">
                <a:latin typeface="Arial"/>
                <a:cs typeface="Arial"/>
              </a:rPr>
              <a:t> glands, </a:t>
            </a:r>
            <a:endParaRPr lang="sr-Latn-RS" sz="2000" spc="-10" dirty="0" smtClean="0">
              <a:latin typeface="Arial"/>
              <a:cs typeface="Arial"/>
            </a:endParaRPr>
          </a:p>
          <a:p>
            <a:pPr marL="355600" marR="64769" indent="-342900">
              <a:lnSpc>
                <a:spcPct val="111100"/>
              </a:lnSpc>
              <a:spcBef>
                <a:spcPts val="100"/>
              </a:spcBef>
              <a:buFont typeface="Wingdings" panose="05000000000000000000" pitchFamily="2" charset="2"/>
              <a:buChar char="q"/>
            </a:pPr>
            <a:r>
              <a:rPr lang="sr-Latn-RS" sz="2000" spc="-10" dirty="0">
                <a:latin typeface="Arial"/>
                <a:cs typeface="Arial"/>
              </a:rPr>
              <a:t>S</a:t>
            </a:r>
            <a:r>
              <a:rPr lang="en-US" sz="2000" spc="-10" dirty="0" err="1" smtClean="0">
                <a:latin typeface="Arial"/>
                <a:cs typeface="Arial"/>
              </a:rPr>
              <a:t>weat</a:t>
            </a:r>
            <a:r>
              <a:rPr lang="en-US" sz="2000" spc="-10" dirty="0" smtClean="0">
                <a:latin typeface="Arial"/>
                <a:cs typeface="Arial"/>
              </a:rPr>
              <a:t> glands and </a:t>
            </a:r>
            <a:endParaRPr lang="sr-Latn-RS" sz="2000" spc="-10" dirty="0" smtClean="0">
              <a:latin typeface="Arial"/>
              <a:cs typeface="Arial"/>
            </a:endParaRPr>
          </a:p>
          <a:p>
            <a:pPr marL="355600" marR="64769" indent="-342900">
              <a:lnSpc>
                <a:spcPct val="111100"/>
              </a:lnSpc>
              <a:spcBef>
                <a:spcPts val="100"/>
              </a:spcBef>
              <a:buFont typeface="Wingdings" panose="05000000000000000000" pitchFamily="2" charset="2"/>
              <a:buChar char="q"/>
            </a:pPr>
            <a:r>
              <a:rPr lang="sr-Latn-RS" sz="2000" spc="-10" dirty="0" smtClean="0">
                <a:latin typeface="Arial"/>
                <a:cs typeface="Arial"/>
              </a:rPr>
              <a:t>M</a:t>
            </a:r>
            <a:r>
              <a:rPr lang="en-US" sz="2000" spc="-10" dirty="0" err="1" smtClean="0">
                <a:latin typeface="Arial"/>
                <a:cs typeface="Arial"/>
              </a:rPr>
              <a:t>ammary</a:t>
            </a:r>
            <a:r>
              <a:rPr lang="en-US" sz="2000" spc="-10" dirty="0" smtClean="0">
                <a:latin typeface="Arial"/>
                <a:cs typeface="Arial"/>
              </a:rPr>
              <a:t> gland</a:t>
            </a:r>
            <a:endParaRPr lang="sr-Latn-RS" sz="2000" spc="-10" dirty="0" smtClean="0">
              <a:latin typeface="Arial"/>
              <a:cs typeface="Arial"/>
            </a:endParaRPr>
          </a:p>
          <a:p>
            <a:pPr marL="12700" marR="64769">
              <a:lnSpc>
                <a:spcPct val="111100"/>
              </a:lnSpc>
              <a:spcBef>
                <a:spcPts val="100"/>
              </a:spcBef>
            </a:pPr>
            <a:endParaRPr lang="en-US" sz="2000" spc="-10" dirty="0" smtClean="0"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219200"/>
            <a:ext cx="6705600" cy="4697831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875572"/>
          </a:xfrm>
          <a:prstGeom prst="rect">
            <a:avLst/>
          </a:prstGeom>
        </p:spPr>
        <p:txBody>
          <a:bodyPr vert="horz" wrap="square" lIns="0" tIns="379424" rIns="0" bIns="0" rtlCol="0">
            <a:spAutoFit/>
          </a:bodyPr>
          <a:lstStyle/>
          <a:p>
            <a:pPr marL="2178050">
              <a:lnSpc>
                <a:spcPct val="100000"/>
              </a:lnSpc>
              <a:spcBef>
                <a:spcPts val="105"/>
              </a:spcBef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Functions of Epithelium</a:t>
            </a:r>
            <a:endParaRPr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711" y="1768855"/>
            <a:ext cx="7310120" cy="40446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5600" algn="l"/>
              </a:tabLst>
            </a:pPr>
            <a:r>
              <a:rPr lang="en-US" sz="1800" dirty="0" smtClean="0">
                <a:latin typeface="Arial"/>
                <a:cs typeface="Arial"/>
              </a:rPr>
              <a:t>Epithelial tissue has a number of important functions: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5600" algn="l"/>
              </a:tabLst>
            </a:pPr>
            <a:endParaRPr lang="en-US" sz="1800" dirty="0" smtClean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dirty="0" err="1" smtClean="0">
                <a:solidFill>
                  <a:srgbClr val="FF0000"/>
                </a:solidFill>
                <a:latin typeface="Arial"/>
                <a:cs typeface="Arial"/>
              </a:rPr>
              <a:t>Protecti</a:t>
            </a:r>
            <a:r>
              <a:rPr lang="sr-Latn-RS" sz="1800" dirty="0" smtClean="0">
                <a:solidFill>
                  <a:srgbClr val="FF0000"/>
                </a:solidFill>
                <a:latin typeface="Arial"/>
                <a:cs typeface="Arial"/>
              </a:rPr>
              <a:t>on</a:t>
            </a:r>
            <a:r>
              <a:rPr lang="en-US" sz="1800" dirty="0" smtClean="0">
                <a:latin typeface="Arial"/>
                <a:cs typeface="Arial"/>
              </a:rPr>
              <a:t> - protects deeper tissues from mechanical, chemical and biological pathogenic factors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endParaRPr lang="en-US" sz="1800" dirty="0" smtClean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Absorption</a:t>
            </a:r>
            <a:r>
              <a:rPr lang="en-US" sz="1800" dirty="0" smtClean="0">
                <a:latin typeface="Arial"/>
                <a:cs typeface="Arial"/>
              </a:rPr>
              <a:t> - nutrients in the intestines, ions in the renal tubules...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endParaRPr lang="en-US" sz="1800" dirty="0" smtClean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Secretion</a:t>
            </a:r>
            <a:r>
              <a:rPr lang="en-US" sz="1800" dirty="0" smtClean="0">
                <a:latin typeface="Arial"/>
                <a:cs typeface="Arial"/>
              </a:rPr>
              <a:t> - hormones, enzymes, mucus, sweat...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endParaRPr lang="en-US" sz="1800" dirty="0" smtClean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Receptor</a:t>
            </a:r>
            <a:r>
              <a:rPr lang="en-US" sz="1800" dirty="0" smtClean="0">
                <a:latin typeface="Arial"/>
                <a:cs typeface="Arial"/>
              </a:rPr>
              <a:t> (</a:t>
            </a:r>
            <a:r>
              <a:rPr lang="en-US" sz="1800" dirty="0" err="1" smtClean="0">
                <a:latin typeface="Arial"/>
                <a:cs typeface="Arial"/>
              </a:rPr>
              <a:t>neuroepithelial</a:t>
            </a:r>
            <a:r>
              <a:rPr lang="en-US" sz="1800" dirty="0" smtClean="0">
                <a:latin typeface="Arial"/>
                <a:cs typeface="Arial"/>
              </a:rPr>
              <a:t>) - reception of sound, smell, taste...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endParaRPr lang="en-US" sz="1800" dirty="0" smtClean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Transcellular transport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endParaRPr lang="en-US" sz="180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C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ontractile</a:t>
            </a:r>
            <a:r>
              <a:rPr lang="en-US" sz="1800" dirty="0" smtClean="0">
                <a:latin typeface="Arial"/>
                <a:cs typeface="Arial"/>
              </a:rPr>
              <a:t> (</a:t>
            </a:r>
            <a:r>
              <a:rPr lang="en-US" sz="1800" dirty="0" err="1" smtClean="0">
                <a:latin typeface="Arial"/>
                <a:cs typeface="Arial"/>
              </a:rPr>
              <a:t>myoepithelial</a:t>
            </a:r>
            <a:r>
              <a:rPr lang="en-US" sz="1800" dirty="0" smtClean="0">
                <a:latin typeface="Arial"/>
                <a:cs typeface="Arial"/>
              </a:rPr>
              <a:t>)</a:t>
            </a:r>
            <a:endParaRPr sz="1800" dirty="0"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609600"/>
            <a:ext cx="5179060" cy="4801314"/>
          </a:xfrm>
        </p:spPr>
        <p:txBody>
          <a:bodyPr/>
          <a:lstStyle/>
          <a:p>
            <a:pPr algn="ctr"/>
            <a:r>
              <a:rPr lang="en-US" sz="2400" b="1" u="sng" dirty="0" smtClean="0">
                <a:solidFill>
                  <a:srgbClr val="FF0000"/>
                </a:solidFill>
              </a:rPr>
              <a:t>Hair</a:t>
            </a:r>
            <a:r>
              <a:rPr lang="sr-Latn-RS" sz="2400" b="1" u="sng" dirty="0" smtClean="0">
                <a:solidFill>
                  <a:srgbClr val="FF0000"/>
                </a:solidFill>
              </a:rPr>
              <a:t> and nails</a:t>
            </a:r>
            <a:endParaRPr lang="en-US" sz="2400" b="1" u="sng" dirty="0">
              <a:solidFill>
                <a:srgbClr val="FF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Hair </a:t>
            </a:r>
            <a:r>
              <a:rPr lang="en-US" dirty="0" smtClean="0">
                <a:solidFill>
                  <a:schemeClr val="tx1"/>
                </a:solidFill>
              </a:rPr>
              <a:t>covers</a:t>
            </a:r>
            <a:r>
              <a:rPr lang="sr-Latn-RS" dirty="0" smtClean="0">
                <a:solidFill>
                  <a:schemeClr val="tx1"/>
                </a:solidFill>
              </a:rPr>
              <a:t> almost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entire surface of the </a:t>
            </a:r>
            <a:r>
              <a:rPr lang="en-US" dirty="0" smtClean="0">
                <a:solidFill>
                  <a:schemeClr val="tx1"/>
                </a:solidFill>
              </a:rPr>
              <a:t>skin</a:t>
            </a:r>
            <a:r>
              <a:rPr lang="sr-Latn-RS" dirty="0" smtClean="0">
                <a:solidFill>
                  <a:schemeClr val="tx1"/>
                </a:solidFill>
              </a:rPr>
              <a:t>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</a:t>
            </a:r>
            <a:r>
              <a:rPr lang="sr-Latn-RS" dirty="0" smtClean="0">
                <a:solidFill>
                  <a:schemeClr val="tx1"/>
                </a:solidFill>
              </a:rPr>
              <a:t>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sr-Latn-RS" dirty="0" smtClean="0">
                <a:solidFill>
                  <a:schemeClr val="tx1"/>
                </a:solidFill>
              </a:rPr>
              <a:t>the dermis/hypodermis there is a </a:t>
            </a:r>
            <a:r>
              <a:rPr lang="sr-Latn-RS" dirty="0" smtClean="0">
                <a:solidFill>
                  <a:srgbClr val="FF0000"/>
                </a:solidFill>
              </a:rPr>
              <a:t>hair root </a:t>
            </a:r>
            <a:r>
              <a:rPr lang="sr-Latn-RS" dirty="0" smtClean="0">
                <a:solidFill>
                  <a:schemeClr val="tx1"/>
                </a:solidFill>
              </a:rPr>
              <a:t>and </a:t>
            </a:r>
            <a:r>
              <a:rPr lang="en-US" dirty="0">
                <a:solidFill>
                  <a:srgbClr val="FF0000"/>
                </a:solidFill>
              </a:rPr>
              <a:t>m. </a:t>
            </a:r>
            <a:r>
              <a:rPr lang="sr-Latn-RS" dirty="0" smtClean="0">
                <a:solidFill>
                  <a:srgbClr val="FF0000"/>
                </a:solidFill>
              </a:rPr>
              <a:t>ar</a:t>
            </a:r>
            <a:r>
              <a:rPr lang="en-US" dirty="0" smtClean="0">
                <a:solidFill>
                  <a:srgbClr val="FF0000"/>
                </a:solidFill>
              </a:rPr>
              <a:t>rector pili</a:t>
            </a:r>
            <a:r>
              <a:rPr lang="sr-Latn-RS" dirty="0" smtClean="0">
                <a:solidFill>
                  <a:srgbClr val="FF0000"/>
                </a:solidFill>
              </a:rPr>
              <a:t> </a:t>
            </a:r>
            <a:r>
              <a:rPr lang="sr-Latn-RS" dirty="0" smtClean="0">
                <a:solidFill>
                  <a:schemeClr val="tx1"/>
                </a:solidFill>
              </a:rPr>
              <a:t>attached to it.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The </a:t>
            </a:r>
            <a:r>
              <a:rPr lang="en-US" dirty="0">
                <a:solidFill>
                  <a:schemeClr val="tx1"/>
                </a:solidFill>
              </a:rPr>
              <a:t>hair shaft grows from the follicle </a:t>
            </a:r>
            <a:r>
              <a:rPr lang="sr-Latn-RS" dirty="0" smtClean="0">
                <a:solidFill>
                  <a:schemeClr val="tx1"/>
                </a:solidFill>
              </a:rPr>
              <a:t>via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proliferation of </a:t>
            </a:r>
            <a:r>
              <a:rPr lang="sr-Latn-RS" dirty="0" smtClean="0">
                <a:solidFill>
                  <a:schemeClr val="tx1"/>
                </a:solidFill>
              </a:rPr>
              <a:t>hair stem</a:t>
            </a:r>
            <a:r>
              <a:rPr lang="en-US" dirty="0" smtClean="0">
                <a:solidFill>
                  <a:schemeClr val="tx1"/>
                </a:solidFill>
              </a:rPr>
              <a:t> cells</a:t>
            </a:r>
            <a:r>
              <a:rPr lang="sr-Latn-RS" dirty="0" smtClean="0">
                <a:solidFill>
                  <a:schemeClr val="tx1"/>
                </a:solidFill>
              </a:rPr>
              <a:t>. </a:t>
            </a:r>
          </a:p>
          <a:p>
            <a:r>
              <a:rPr lang="sr-Latn-RS" dirty="0" smtClean="0">
                <a:solidFill>
                  <a:schemeClr val="tx1"/>
                </a:solidFill>
              </a:rPr>
              <a:t>Hair itself is composed of </a:t>
            </a:r>
            <a:r>
              <a:rPr lang="sr-Latn-RS" dirty="0" smtClean="0">
                <a:solidFill>
                  <a:srgbClr val="FF0000"/>
                </a:solidFill>
              </a:rPr>
              <a:t>highly keratinized cells</a:t>
            </a:r>
            <a:r>
              <a:rPr lang="sr-Latn-RS" dirty="0" smtClean="0">
                <a:solidFill>
                  <a:schemeClr val="tx1"/>
                </a:solidFill>
              </a:rPr>
              <a:t>.</a:t>
            </a:r>
          </a:p>
          <a:p>
            <a:endParaRPr lang="sr-Latn-RS" dirty="0">
              <a:solidFill>
                <a:schemeClr val="tx1"/>
              </a:solidFill>
            </a:endParaRPr>
          </a:p>
          <a:p>
            <a:endParaRPr lang="sr-Latn-RS" dirty="0" smtClean="0">
              <a:solidFill>
                <a:schemeClr val="tx1"/>
              </a:solidFill>
            </a:endParaRPr>
          </a:p>
          <a:p>
            <a:endParaRPr lang="sr-Latn-RS" dirty="0" smtClean="0">
              <a:solidFill>
                <a:schemeClr val="tx1"/>
              </a:solidFill>
            </a:endParaRPr>
          </a:p>
          <a:p>
            <a:r>
              <a:rPr lang="sr-Latn-RS" dirty="0" smtClean="0">
                <a:solidFill>
                  <a:schemeClr val="tx1"/>
                </a:solidFill>
              </a:rPr>
              <a:t>Nail </a:t>
            </a:r>
            <a:r>
              <a:rPr lang="en-US" dirty="0">
                <a:solidFill>
                  <a:schemeClr val="tx1"/>
                </a:solidFill>
              </a:rPr>
              <a:t>is </a:t>
            </a:r>
            <a:r>
              <a:rPr lang="sr-Latn-RS" dirty="0" smtClean="0">
                <a:solidFill>
                  <a:srgbClr val="FF0000"/>
                </a:solidFill>
              </a:rPr>
              <a:t>also keratinized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plate </a:t>
            </a:r>
            <a:r>
              <a:rPr lang="en-US" dirty="0">
                <a:solidFill>
                  <a:schemeClr val="tx1"/>
                </a:solidFill>
              </a:rPr>
              <a:t>formation of the epidermis on the dorsal surface of the finger. Beneath the </a:t>
            </a:r>
            <a:r>
              <a:rPr lang="sr-Latn-RS" dirty="0" smtClean="0">
                <a:solidFill>
                  <a:schemeClr val="tx1"/>
                </a:solidFill>
              </a:rPr>
              <a:t>plate</a:t>
            </a:r>
            <a:r>
              <a:rPr lang="sr-Latn-RS" dirty="0">
                <a:solidFill>
                  <a:schemeClr val="tx1"/>
                </a:solidFill>
              </a:rPr>
              <a:t> </a:t>
            </a:r>
            <a:r>
              <a:rPr lang="sr-Latn-RS" dirty="0" smtClean="0">
                <a:solidFill>
                  <a:schemeClr val="tx1"/>
                </a:solidFill>
              </a:rPr>
              <a:t>epidermal layers exist while underlying </a:t>
            </a:r>
            <a:r>
              <a:rPr lang="en-US" dirty="0" smtClean="0">
                <a:solidFill>
                  <a:schemeClr val="tx1"/>
                </a:solidFill>
              </a:rPr>
              <a:t>dermis </a:t>
            </a:r>
            <a:r>
              <a:rPr lang="en-US" dirty="0">
                <a:solidFill>
                  <a:schemeClr val="tx1"/>
                </a:solidFill>
              </a:rPr>
              <a:t>attaches the nail to the periosteum</a:t>
            </a:r>
            <a:r>
              <a:rPr lang="sr-Latn-RS" dirty="0" smtClean="0">
                <a:solidFill>
                  <a:schemeClr val="tx1"/>
                </a:solidFill>
              </a:rPr>
              <a:t> of the finger bone.</a:t>
            </a:r>
            <a:endParaRPr lang="sr-Latn-R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533400"/>
            <a:ext cx="3158002" cy="29690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810000"/>
            <a:ext cx="3938357" cy="284707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43000" y="5302305"/>
            <a:ext cx="3581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1100" i="1" dirty="0"/>
              <a:t>D</a:t>
            </a:r>
            <a:r>
              <a:rPr lang="en-US" sz="1100" i="1" dirty="0" err="1" smtClean="0"/>
              <a:t>epending</a:t>
            </a:r>
            <a:r>
              <a:rPr lang="en-US" sz="1100" i="1" dirty="0" smtClean="0"/>
              <a:t> on the quantity of melanin that</a:t>
            </a:r>
          </a:p>
          <a:p>
            <a:r>
              <a:rPr lang="en-US" sz="1100" i="1" dirty="0" smtClean="0"/>
              <a:t>the cells of the cortex carry with them, hair color</a:t>
            </a:r>
          </a:p>
          <a:p>
            <a:r>
              <a:rPr lang="en-US" sz="1100" i="1" dirty="0" smtClean="0"/>
              <a:t>ranges from light blond to dark black. As mentioned</a:t>
            </a:r>
          </a:p>
          <a:p>
            <a:r>
              <a:rPr lang="en-US" sz="1100" i="1" dirty="0" smtClean="0"/>
              <a:t>earlier, individuals with red hair have spherical rather</a:t>
            </a:r>
          </a:p>
          <a:p>
            <a:r>
              <a:rPr lang="en-US" sz="1100" i="1" dirty="0" smtClean="0"/>
              <a:t>than oval melanosomes. Gray hair of older individuals</a:t>
            </a:r>
          </a:p>
          <a:p>
            <a:r>
              <a:rPr lang="en-US" sz="1100" i="1" dirty="0" smtClean="0"/>
              <a:t>is due to the reduced activity of </a:t>
            </a:r>
            <a:r>
              <a:rPr lang="en-US" sz="1100" i="1" dirty="0" err="1" smtClean="0"/>
              <a:t>tyrosinase</a:t>
            </a:r>
            <a:r>
              <a:rPr lang="en-US" sz="1100" i="1" dirty="0" smtClean="0"/>
              <a:t> that</a:t>
            </a:r>
          </a:p>
          <a:p>
            <a:r>
              <a:rPr lang="en-US" sz="1100" i="1" dirty="0" smtClean="0"/>
              <a:t>prevents melanocytes from producing an adequate</a:t>
            </a:r>
          </a:p>
          <a:p>
            <a:r>
              <a:rPr lang="en-US" sz="1100" i="1" dirty="0" smtClean="0"/>
              <a:t>quantity of melanin pigment.</a:t>
            </a:r>
            <a:endParaRPr lang="en-US" sz="1100" i="1" dirty="0"/>
          </a:p>
        </p:txBody>
      </p:sp>
    </p:spTree>
    <p:extLst>
      <p:ext uri="{BB962C8B-B14F-4D97-AF65-F5344CB8AC3E}">
        <p14:creationId xmlns:p14="http://schemas.microsoft.com/office/powerpoint/2010/main" val="97381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905708"/>
          </a:xfrm>
          <a:prstGeom prst="rect">
            <a:avLst/>
          </a:prstGeom>
        </p:spPr>
        <p:txBody>
          <a:bodyPr vert="horz" wrap="square" lIns="0" tIns="348309" rIns="0" bIns="0" rtlCol="0">
            <a:spAutoFit/>
          </a:bodyPr>
          <a:lstStyle/>
          <a:p>
            <a:pPr marL="2555240">
              <a:lnSpc>
                <a:spcPct val="100000"/>
              </a:lnSpc>
              <a:spcBef>
                <a:spcPts val="100"/>
              </a:spcBef>
            </a:pPr>
            <a:r>
              <a:rPr lang="sr-Latn-RS" dirty="0" smtClean="0"/>
              <a:t>Sebaceous glands</a:t>
            </a:r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223202" y="1289939"/>
            <a:ext cx="3961765" cy="4310795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315"/>
              </a:spcBef>
              <a:buFont typeface="Wingdings" panose="05000000000000000000" pitchFamily="2" charset="2"/>
              <a:buChar char="v"/>
              <a:tabLst>
                <a:tab pos="354965" algn="l"/>
              </a:tabLst>
            </a:pPr>
            <a:r>
              <a:rPr lang="sr-Latn-RS" spc="-10" dirty="0">
                <a:solidFill>
                  <a:srgbClr val="FF0000"/>
                </a:solidFill>
                <a:latin typeface="Arial"/>
                <a:cs typeface="Arial"/>
              </a:rPr>
              <a:t>H</a:t>
            </a:r>
            <a:r>
              <a:rPr lang="sr-Latn-RS" sz="1800" spc="-10" dirty="0" smtClean="0">
                <a:solidFill>
                  <a:srgbClr val="FF0000"/>
                </a:solidFill>
                <a:latin typeface="Arial"/>
                <a:cs typeface="Arial"/>
              </a:rPr>
              <a:t>olocrine</a:t>
            </a:r>
            <a:r>
              <a:rPr lang="sr-Latn-RS" sz="1800" spc="-10" dirty="0" smtClean="0">
                <a:latin typeface="Arial"/>
                <a:cs typeface="Arial"/>
              </a:rPr>
              <a:t> </a:t>
            </a:r>
            <a:r>
              <a:rPr lang="en-US" sz="1800" spc="-10" dirty="0" smtClean="0">
                <a:latin typeface="Arial"/>
                <a:cs typeface="Arial"/>
              </a:rPr>
              <a:t>glands</a:t>
            </a:r>
            <a:r>
              <a:rPr lang="sr-Latn-RS" sz="1800" spc="-10" dirty="0" smtClean="0">
                <a:latin typeface="Arial"/>
                <a:cs typeface="Arial"/>
              </a:rPr>
              <a:t> </a:t>
            </a:r>
            <a:r>
              <a:rPr lang="en-US" sz="1800" spc="-10" dirty="0" smtClean="0">
                <a:latin typeface="Arial"/>
                <a:cs typeface="Arial"/>
              </a:rPr>
              <a:t>which secrete </a:t>
            </a:r>
            <a:r>
              <a:rPr lang="sr-Latn-RS" spc="-10" dirty="0" smtClean="0">
                <a:latin typeface="Arial"/>
                <a:cs typeface="Arial"/>
              </a:rPr>
              <a:t>oily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sebum</a:t>
            </a:r>
            <a:r>
              <a:rPr lang="en-US" sz="1800" spc="-10" dirty="0" smtClean="0">
                <a:latin typeface="Arial"/>
                <a:cs typeface="Arial"/>
              </a:rPr>
              <a:t>.</a:t>
            </a:r>
          </a:p>
          <a:p>
            <a:pPr marL="354965" indent="-342265">
              <a:lnSpc>
                <a:spcPct val="100000"/>
              </a:lnSpc>
              <a:spcBef>
                <a:spcPts val="315"/>
              </a:spcBef>
              <a:buFont typeface="Wingdings" panose="05000000000000000000" pitchFamily="2" charset="2"/>
              <a:buChar char="v"/>
              <a:tabLst>
                <a:tab pos="354965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They are located everywhere in the skin along the hair follicles except on the palms and soles.</a:t>
            </a:r>
          </a:p>
          <a:p>
            <a:pPr marL="354965" indent="-342265">
              <a:lnSpc>
                <a:spcPct val="100000"/>
              </a:lnSpc>
              <a:spcBef>
                <a:spcPts val="315"/>
              </a:spcBef>
              <a:buFont typeface="Wingdings" panose="05000000000000000000" pitchFamily="2" charset="2"/>
              <a:buChar char="v"/>
              <a:tabLst>
                <a:tab pos="354965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They have short excretory ducts through which the sebum flows along the hair to the opening on the surface of the skin.</a:t>
            </a:r>
          </a:p>
          <a:p>
            <a:pPr marL="354965" indent="-342265">
              <a:lnSpc>
                <a:spcPct val="100000"/>
              </a:lnSpc>
              <a:spcBef>
                <a:spcPts val="315"/>
              </a:spcBef>
              <a:buFont typeface="Wingdings" panose="05000000000000000000" pitchFamily="2" charset="2"/>
              <a:buChar char="v"/>
              <a:tabLst>
                <a:tab pos="354965" algn="l"/>
              </a:tabLst>
            </a:pPr>
            <a:r>
              <a:rPr lang="en-US" sz="1800" spc="-10" dirty="0" smtClean="0">
                <a:latin typeface="Arial"/>
                <a:cs typeface="Arial"/>
              </a:rPr>
              <a:t>Sebaceous glands are also found in parts of the skin that do not have hair (lips, areola of the breast, eyelids, glans of the penis - they open freely on the surface of the skin) - </a:t>
            </a:r>
            <a:r>
              <a:rPr lang="en-US" sz="1800" spc="-10" dirty="0" smtClean="0">
                <a:solidFill>
                  <a:srgbClr val="FF0000"/>
                </a:solidFill>
                <a:latin typeface="Arial"/>
                <a:cs typeface="Arial"/>
              </a:rPr>
              <a:t>modified sebaceous glands</a:t>
            </a:r>
            <a:r>
              <a:rPr lang="en-US" sz="1800" spc="-10" dirty="0" smtClean="0">
                <a:latin typeface="Arial"/>
                <a:cs typeface="Arial"/>
              </a:rPr>
              <a:t>.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8885" y="1273848"/>
            <a:ext cx="4321128" cy="540064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905708"/>
          </a:xfrm>
          <a:prstGeom prst="rect">
            <a:avLst/>
          </a:prstGeom>
        </p:spPr>
        <p:txBody>
          <a:bodyPr vert="horz" wrap="square" lIns="0" tIns="348309" rIns="0" bIns="0" rtlCol="0">
            <a:spAutoFit/>
          </a:bodyPr>
          <a:lstStyle/>
          <a:p>
            <a:pPr marL="2440940">
              <a:lnSpc>
                <a:spcPct val="100000"/>
              </a:lnSpc>
              <a:spcBef>
                <a:spcPts val="100"/>
              </a:spcBef>
            </a:pPr>
            <a:r>
              <a:rPr lang="sr-Latn-RS" dirty="0" smtClean="0"/>
              <a:t>Sweat glands</a:t>
            </a:r>
            <a:endParaRPr spc="-20" dirty="0"/>
          </a:p>
        </p:txBody>
      </p:sp>
      <p:sp>
        <p:nvSpPr>
          <p:cNvPr id="3" name="object 3"/>
          <p:cNvSpPr txBox="1"/>
          <p:nvPr/>
        </p:nvSpPr>
        <p:spPr>
          <a:xfrm>
            <a:off x="366077" y="1782254"/>
            <a:ext cx="3443923" cy="3580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14999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</a:tabLst>
            </a:pPr>
            <a:r>
              <a:rPr lang="en-US" sz="1800" dirty="0" smtClean="0">
                <a:latin typeface="Arial"/>
                <a:cs typeface="Arial"/>
              </a:rPr>
              <a:t>Simple, tubular, </a:t>
            </a:r>
            <a:r>
              <a:rPr lang="sr-Latn-RS" sz="1800" dirty="0" smtClean="0">
                <a:latin typeface="Arial"/>
                <a:cs typeface="Arial"/>
              </a:rPr>
              <a:t>exocrine</a:t>
            </a:r>
            <a:r>
              <a:rPr lang="en-US" sz="1800" dirty="0" smtClean="0">
                <a:latin typeface="Arial"/>
                <a:cs typeface="Arial"/>
              </a:rPr>
              <a:t> glands built from the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secretory part </a:t>
            </a:r>
            <a:r>
              <a:rPr lang="en-US" sz="1800" dirty="0" smtClean="0">
                <a:latin typeface="Arial"/>
                <a:cs typeface="Arial"/>
              </a:rPr>
              <a:t>and 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excretory ducts.</a:t>
            </a:r>
          </a:p>
          <a:p>
            <a:pPr marL="355600" marR="5080" indent="-342900">
              <a:lnSpc>
                <a:spcPct val="114999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</a:tabLst>
            </a:pPr>
            <a:endParaRPr lang="en-US" sz="1800" dirty="0" smtClean="0">
              <a:latin typeface="Arial"/>
              <a:cs typeface="Arial"/>
            </a:endParaRPr>
          </a:p>
          <a:p>
            <a:pPr marL="355600" marR="5080" indent="-342900">
              <a:lnSpc>
                <a:spcPct val="114999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</a:tabLst>
            </a:pPr>
            <a:r>
              <a:rPr lang="en-US" sz="1800" dirty="0" smtClean="0">
                <a:latin typeface="Arial"/>
                <a:cs typeface="Arial"/>
              </a:rPr>
              <a:t>There are two types of sweat glands, which differ from each other in origin, localization, size and method of secretion:</a:t>
            </a:r>
          </a:p>
          <a:p>
            <a:pPr marL="355600" marR="5080" indent="-342900">
              <a:lnSpc>
                <a:spcPct val="114999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</a:tabLst>
            </a:pPr>
            <a:endParaRPr lang="en-US" sz="1800" dirty="0" smtClean="0">
              <a:latin typeface="Arial"/>
              <a:cs typeface="Arial"/>
            </a:endParaRPr>
          </a:p>
          <a:p>
            <a:pPr marL="355600" marR="5080" indent="-342900">
              <a:lnSpc>
                <a:spcPct val="114999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eccrine</a:t>
            </a:r>
            <a:r>
              <a:rPr lang="en-US" sz="1800" dirty="0" smtClean="0">
                <a:latin typeface="Arial"/>
                <a:cs typeface="Arial"/>
              </a:rPr>
              <a:t> sweat glands</a:t>
            </a:r>
          </a:p>
          <a:p>
            <a:pPr marL="355600" marR="5080" indent="-342900">
              <a:lnSpc>
                <a:spcPct val="114999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</a:tabLst>
            </a:pP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apocrine</a:t>
            </a:r>
            <a:r>
              <a:rPr lang="en-US" sz="1800" dirty="0" smtClean="0">
                <a:latin typeface="Arial"/>
                <a:cs typeface="Arial"/>
              </a:rPr>
              <a:t> sweat glands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2760"/>
          <a:stretch/>
        </p:blipFill>
        <p:spPr>
          <a:xfrm>
            <a:off x="4191000" y="1801305"/>
            <a:ext cx="4248701" cy="4066096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1440" y="211316"/>
            <a:ext cx="7961119" cy="875572"/>
          </a:xfrm>
          <a:prstGeom prst="rect">
            <a:avLst/>
          </a:prstGeom>
        </p:spPr>
        <p:txBody>
          <a:bodyPr vert="horz" wrap="square" lIns="0" tIns="379424" rIns="0" bIns="0" rtlCol="0">
            <a:spAutoFit/>
          </a:bodyPr>
          <a:lstStyle/>
          <a:p>
            <a:pPr marL="603885">
              <a:lnSpc>
                <a:spcPct val="100000"/>
              </a:lnSpc>
              <a:spcBef>
                <a:spcPts val="105"/>
              </a:spcBef>
            </a:pPr>
            <a:r>
              <a:rPr lang="en-US" sz="3200" b="1" spc="-20" dirty="0" smtClean="0"/>
              <a:t>Epithelial cell </a:t>
            </a:r>
            <a:r>
              <a:rPr lang="en-US" sz="3200" b="1" spc="-20" dirty="0"/>
              <a:t>polarity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576831"/>
            <a:ext cx="3934460" cy="4596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5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dirty="0" smtClean="0">
                <a:latin typeface="Arial"/>
                <a:cs typeface="Arial"/>
              </a:rPr>
              <a:t>In most epithelia, the cells are polarized, which means that the </a:t>
            </a:r>
            <a:r>
              <a:rPr lang="sr-Latn-RS" sz="1800" dirty="0" smtClean="0">
                <a:latin typeface="Arial"/>
                <a:cs typeface="Arial"/>
              </a:rPr>
              <a:t>basal </a:t>
            </a:r>
            <a:r>
              <a:rPr lang="en-US" sz="1800" dirty="0" smtClean="0">
                <a:latin typeface="Arial"/>
                <a:cs typeface="Arial"/>
              </a:rPr>
              <a:t>part of the </a:t>
            </a:r>
            <a:r>
              <a:rPr lang="sr-Latn-RS" sz="1800" dirty="0" smtClean="0">
                <a:latin typeface="Arial"/>
                <a:cs typeface="Arial"/>
              </a:rPr>
              <a:t>cell </a:t>
            </a:r>
            <a:r>
              <a:rPr lang="en-US" sz="1800" dirty="0" smtClean="0">
                <a:latin typeface="Arial"/>
                <a:cs typeface="Arial"/>
              </a:rPr>
              <a:t>(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basal domain</a:t>
            </a:r>
            <a:r>
              <a:rPr lang="en-US" sz="1800" dirty="0" smtClean="0">
                <a:latin typeface="Arial"/>
                <a:cs typeface="Arial"/>
              </a:rPr>
              <a:t>) is different from its </a:t>
            </a:r>
            <a:r>
              <a:rPr lang="sr-Latn-RS" sz="1800" dirty="0" smtClean="0">
                <a:latin typeface="Arial"/>
                <a:cs typeface="Arial"/>
              </a:rPr>
              <a:t>luminal</a:t>
            </a:r>
            <a:r>
              <a:rPr lang="en-US" sz="1800" dirty="0" smtClean="0">
                <a:latin typeface="Arial"/>
                <a:cs typeface="Arial"/>
              </a:rPr>
              <a:t> part (</a:t>
            </a:r>
            <a:r>
              <a:rPr lang="en-US" sz="1800" dirty="0" smtClean="0">
                <a:solidFill>
                  <a:srgbClr val="FF0000"/>
                </a:solidFill>
                <a:latin typeface="Arial"/>
                <a:cs typeface="Arial"/>
              </a:rPr>
              <a:t>apical domain</a:t>
            </a:r>
            <a:r>
              <a:rPr lang="en-US" sz="1800" dirty="0" smtClean="0">
                <a:latin typeface="Arial"/>
                <a:cs typeface="Arial"/>
              </a:rPr>
              <a:t>).</a:t>
            </a:r>
          </a:p>
          <a:p>
            <a:pPr marL="355600" marR="5080" indent="-342900">
              <a:lnSpc>
                <a:spcPct val="15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sz="1800" dirty="0" smtClean="0">
                <a:latin typeface="Arial"/>
                <a:cs typeface="Arial"/>
              </a:rPr>
              <a:t>The differences between the two </a:t>
            </a:r>
            <a:r>
              <a:rPr lang="sr-Latn-RS" dirty="0" smtClean="0">
                <a:latin typeface="Arial"/>
                <a:cs typeface="Arial"/>
              </a:rPr>
              <a:t>domains</a:t>
            </a:r>
            <a:r>
              <a:rPr lang="en-US" sz="1800" dirty="0" smtClean="0">
                <a:latin typeface="Arial"/>
                <a:cs typeface="Arial"/>
              </a:rPr>
              <a:t> are determined by the position of the nucleus and the different distribution of organelles, </a:t>
            </a:r>
            <a:r>
              <a:rPr lang="sr-Latn-RS" sz="1800" dirty="0" smtClean="0">
                <a:latin typeface="Arial"/>
                <a:cs typeface="Arial"/>
              </a:rPr>
              <a:t>composition of the plasmalemma</a:t>
            </a:r>
            <a:r>
              <a:rPr lang="en-US" sz="1800" dirty="0" smtClean="0">
                <a:latin typeface="Arial"/>
                <a:cs typeface="Arial"/>
              </a:rPr>
              <a:t> and elements of the cytoskeleton.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9069" y="1298981"/>
            <a:ext cx="3686109" cy="5410196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455</TotalTime>
  <Words>4944</Words>
  <Application>Microsoft Office PowerPoint</Application>
  <PresentationFormat>On-screen Show (4:3)</PresentationFormat>
  <Paragraphs>545</Paragraphs>
  <Slides>82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82</vt:i4>
      </vt:variant>
    </vt:vector>
  </HeadingPairs>
  <TitlesOfParts>
    <vt:vector size="89" baseType="lpstr">
      <vt:lpstr>Arial</vt:lpstr>
      <vt:lpstr>Calibri</vt:lpstr>
      <vt:lpstr>Tahoma</vt:lpstr>
      <vt:lpstr>Times New Roman</vt:lpstr>
      <vt:lpstr>Wingdings</vt:lpstr>
      <vt:lpstr>Office Theme</vt:lpstr>
      <vt:lpstr>1_Office Theme</vt:lpstr>
      <vt:lpstr>PowerPoint Presentation</vt:lpstr>
      <vt:lpstr>PowerPoint Presentation</vt:lpstr>
      <vt:lpstr>PowerPoint Presentation</vt:lpstr>
      <vt:lpstr>TISSUES</vt:lpstr>
      <vt:lpstr>PowerPoint Presentation</vt:lpstr>
      <vt:lpstr>Epithelial tissue</vt:lpstr>
      <vt:lpstr>General characteristics</vt:lpstr>
      <vt:lpstr>Functions of Epithelium</vt:lpstr>
      <vt:lpstr>Epithelial cell polarity</vt:lpstr>
      <vt:lpstr>Epithelial cell polarity</vt:lpstr>
      <vt:lpstr>Apical domain </vt:lpstr>
      <vt:lpstr>Microvilli and stereocilia</vt:lpstr>
      <vt:lpstr>Microvilli</vt:lpstr>
      <vt:lpstr>PowerPoint Presentation</vt:lpstr>
      <vt:lpstr>Cilia (kinocilia) and flagella</vt:lpstr>
      <vt:lpstr>Cilia</vt:lpstr>
      <vt:lpstr>PowerPoint Presentation</vt:lpstr>
      <vt:lpstr>Cytoskeleton</vt:lpstr>
      <vt:lpstr>PowerPoint Presentation</vt:lpstr>
      <vt:lpstr>Tight (occluding) junction </vt:lpstr>
      <vt:lpstr>Adherent junctions</vt:lpstr>
      <vt:lpstr>Adherent junctions</vt:lpstr>
      <vt:lpstr>Zonula adherens</vt:lpstr>
      <vt:lpstr>Desmosome (macula adherens)    </vt:lpstr>
      <vt:lpstr>PowerPoint Presentation</vt:lpstr>
      <vt:lpstr>PowerPoint Presentation</vt:lpstr>
      <vt:lpstr>Hemidesmosome</vt:lpstr>
      <vt:lpstr>PowerPoint Presentation</vt:lpstr>
      <vt:lpstr>Focal adhesion</vt:lpstr>
      <vt:lpstr>Gap junction (nexus)</vt:lpstr>
      <vt:lpstr>Basement membrane</vt:lpstr>
      <vt:lpstr>Lamina lucida The lamina lucida is a homogeneous, bright, predominantly glycoprotein layer, located immediately below the basal parts of the cells, 50-60 nm thick. The lamina lucida contains glycoproteins entactin and laminin, as well as integrins that connect the cytoskeletal structures of endothelial cells with laminin.</vt:lpstr>
      <vt:lpstr>Lamina reticularis</vt:lpstr>
      <vt:lpstr>Classification of the epithelium</vt:lpstr>
      <vt:lpstr>Covering epithelia</vt:lpstr>
      <vt:lpstr>PowerPoint Presentation</vt:lpstr>
      <vt:lpstr>Simple squamous</vt:lpstr>
      <vt:lpstr>PowerPoint Presentation</vt:lpstr>
      <vt:lpstr>Simple cuboidal </vt:lpstr>
      <vt:lpstr>PowerPoint Presentation</vt:lpstr>
      <vt:lpstr>Simple columnar</vt:lpstr>
      <vt:lpstr>PowerPoint Presentation</vt:lpstr>
      <vt:lpstr>PowerPoint Presentation</vt:lpstr>
      <vt:lpstr>Non-Keratinized Stratified Squamous Epithelium</vt:lpstr>
      <vt:lpstr>PowerPoint Presentation</vt:lpstr>
      <vt:lpstr>PowerPoint Presentation</vt:lpstr>
      <vt:lpstr>Keratinized Stratified Squamous Epithelium</vt:lpstr>
      <vt:lpstr>PowerPoint Presentation</vt:lpstr>
      <vt:lpstr>Epidermis</vt:lpstr>
      <vt:lpstr>PowerPoint Presentation</vt:lpstr>
      <vt:lpstr>Stratum basale (germinativum)</vt:lpstr>
      <vt:lpstr>Melanocytes</vt:lpstr>
      <vt:lpstr>Merkel cells</vt:lpstr>
      <vt:lpstr>Stratum spinosum</vt:lpstr>
      <vt:lpstr>Langerhans cells</vt:lpstr>
      <vt:lpstr>Stratum granulosum</vt:lpstr>
      <vt:lpstr>Stratum lucidum</vt:lpstr>
      <vt:lpstr>Stratum corneum</vt:lpstr>
      <vt:lpstr>Stratified cuboidal and columnar</vt:lpstr>
      <vt:lpstr>Pseudostratified columnar</vt:lpstr>
      <vt:lpstr>Pseudostratified non-ciliated</vt:lpstr>
      <vt:lpstr>Pseudostratified ciliated columnar</vt:lpstr>
      <vt:lpstr>Transitional epithelium </vt:lpstr>
      <vt:lpstr>PowerPoint Presentation</vt:lpstr>
      <vt:lpstr>Urothelium layers</vt:lpstr>
      <vt:lpstr>GLANDS</vt:lpstr>
      <vt:lpstr>PowerPoint Presentation</vt:lpstr>
      <vt:lpstr>GLANDS</vt:lpstr>
      <vt:lpstr>PowerPoint Presentation</vt:lpstr>
      <vt:lpstr>PowerPoint Presentation</vt:lpstr>
      <vt:lpstr>SKIN</vt:lpstr>
      <vt:lpstr>PowerPoint Presentation</vt:lpstr>
      <vt:lpstr>Epidermis</vt:lpstr>
      <vt:lpstr>Dermis</vt:lpstr>
      <vt:lpstr>Papilary layer</vt:lpstr>
      <vt:lpstr>Reticular layer</vt:lpstr>
      <vt:lpstr>Hypodermis</vt:lpstr>
      <vt:lpstr>Skin innervation</vt:lpstr>
      <vt:lpstr>Skin appendages</vt:lpstr>
      <vt:lpstr>PowerPoint Presentation</vt:lpstr>
      <vt:lpstr>Sebaceous glands</vt:lpstr>
      <vt:lpstr>Sweat glands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Zoran Milosavljevic</cp:lastModifiedBy>
  <cp:revision>126</cp:revision>
  <dcterms:created xsi:type="dcterms:W3CDTF">2023-11-08T19:43:33Z</dcterms:created>
  <dcterms:modified xsi:type="dcterms:W3CDTF">2024-01-09T19:32:37Z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2023-11-08T00:00:00Z</vt:filetime>
  </property>
  <property fmtid="{D5CDD505-2E9C-101B-9397-08002B2CF9AE}" pid="3" name="Producer">
    <vt:lpwstr>iLovePDF</vt:lpwstr>
  </property>
</Properties>
</file>